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473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2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453" r:id="rId22"/>
    <p:sldId id="361" r:id="rId23"/>
    <p:sldId id="362" r:id="rId24"/>
    <p:sldId id="363" r:id="rId25"/>
    <p:sldId id="365" r:id="rId26"/>
    <p:sldId id="366" r:id="rId27"/>
    <p:sldId id="368" r:id="rId28"/>
    <p:sldId id="369" r:id="rId29"/>
    <p:sldId id="370" r:id="rId30"/>
    <p:sldId id="371" r:id="rId31"/>
    <p:sldId id="374" r:id="rId32"/>
    <p:sldId id="375" r:id="rId33"/>
    <p:sldId id="454" r:id="rId34"/>
    <p:sldId id="376" r:id="rId35"/>
    <p:sldId id="377" r:id="rId36"/>
    <p:sldId id="455" r:id="rId37"/>
    <p:sldId id="378" r:id="rId38"/>
    <p:sldId id="379" r:id="rId39"/>
    <p:sldId id="380" r:id="rId40"/>
    <p:sldId id="382" r:id="rId41"/>
    <p:sldId id="384" r:id="rId42"/>
    <p:sldId id="387" r:id="rId43"/>
    <p:sldId id="388" r:id="rId44"/>
    <p:sldId id="456" r:id="rId45"/>
    <p:sldId id="389" r:id="rId46"/>
    <p:sldId id="390" r:id="rId47"/>
    <p:sldId id="391" r:id="rId48"/>
    <p:sldId id="392" r:id="rId49"/>
    <p:sldId id="395" r:id="rId50"/>
    <p:sldId id="397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57" r:id="rId70"/>
    <p:sldId id="417" r:id="rId71"/>
    <p:sldId id="418" r:id="rId72"/>
    <p:sldId id="419" r:id="rId73"/>
    <p:sldId id="420" r:id="rId74"/>
    <p:sldId id="421" r:id="rId75"/>
    <p:sldId id="422" r:id="rId76"/>
    <p:sldId id="424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58" r:id="rId89"/>
    <p:sldId id="436" r:id="rId90"/>
    <p:sldId id="437" r:id="rId91"/>
    <p:sldId id="438" r:id="rId92"/>
    <p:sldId id="439" r:id="rId93"/>
    <p:sldId id="440" r:id="rId94"/>
    <p:sldId id="441" r:id="rId95"/>
    <p:sldId id="442" r:id="rId96"/>
    <p:sldId id="459" r:id="rId97"/>
    <p:sldId id="444" r:id="rId98"/>
    <p:sldId id="445" r:id="rId99"/>
    <p:sldId id="446" r:id="rId100"/>
    <p:sldId id="447" r:id="rId101"/>
    <p:sldId id="448" r:id="rId102"/>
    <p:sldId id="449" r:id="rId103"/>
    <p:sldId id="450" r:id="rId104"/>
    <p:sldId id="451" r:id="rId105"/>
    <p:sldId id="360" r:id="rId106"/>
    <p:sldId id="452" r:id="rId107"/>
  </p:sldIdLst>
  <p:sldSz cx="12192000" cy="6858000"/>
  <p:notesSz cx="12192000" cy="6858000"/>
  <p:custDataLst>
    <p:tags r:id="rId10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7" autoAdjust="0"/>
    <p:restoredTop sz="94660"/>
  </p:normalViewPr>
  <p:slideViewPr>
    <p:cSldViewPr>
      <p:cViewPr varScale="1">
        <p:scale>
          <a:sx n="61" d="100"/>
          <a:sy n="61" d="100"/>
        </p:scale>
        <p:origin x="862" y="1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67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10251070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0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44556" y="2211831"/>
            <a:ext cx="7955280" cy="1072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0" dirty="0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sz="2800" spc="-25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lang="en-SG" sz="2800" spc="-18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spc="-180" dirty="0">
                <a:solidFill>
                  <a:srgbClr val="FFFFFF"/>
                </a:solidFill>
                <a:latin typeface="Arial"/>
                <a:cs typeface="Arial"/>
              </a:rPr>
              <a:t>Convolution Neural Network: Advance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515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48000"/>
            <a:ext cx="19415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138" y="3597237"/>
            <a:ext cx="565150" cy="556260"/>
          </a:xfrm>
          <a:custGeom>
            <a:avLst/>
            <a:gdLst/>
            <a:ahLst/>
            <a:cxnLst/>
            <a:rect l="l" t="t" r="r" b="b"/>
            <a:pathLst>
              <a:path w="565150" h="556260">
                <a:moveTo>
                  <a:pt x="0" y="278127"/>
                </a:moveTo>
                <a:lnTo>
                  <a:pt x="3696" y="233013"/>
                </a:lnTo>
                <a:lnTo>
                  <a:pt x="14398" y="190217"/>
                </a:lnTo>
                <a:lnTo>
                  <a:pt x="31524" y="150311"/>
                </a:lnTo>
                <a:lnTo>
                  <a:pt x="54492" y="113869"/>
                </a:lnTo>
                <a:lnTo>
                  <a:pt x="82721" y="81461"/>
                </a:lnTo>
                <a:lnTo>
                  <a:pt x="115630" y="53662"/>
                </a:lnTo>
                <a:lnTo>
                  <a:pt x="152637" y="31044"/>
                </a:lnTo>
                <a:lnTo>
                  <a:pt x="193160" y="14179"/>
                </a:lnTo>
                <a:lnTo>
                  <a:pt x="236618" y="3640"/>
                </a:lnTo>
                <a:lnTo>
                  <a:pt x="282430" y="0"/>
                </a:lnTo>
                <a:lnTo>
                  <a:pt x="328241" y="3640"/>
                </a:lnTo>
                <a:lnTo>
                  <a:pt x="371700" y="14179"/>
                </a:lnTo>
                <a:lnTo>
                  <a:pt x="412223" y="31044"/>
                </a:lnTo>
                <a:lnTo>
                  <a:pt x="449229" y="53662"/>
                </a:lnTo>
                <a:lnTo>
                  <a:pt x="482138" y="81461"/>
                </a:lnTo>
                <a:lnTo>
                  <a:pt x="510367" y="113869"/>
                </a:lnTo>
                <a:lnTo>
                  <a:pt x="533336" y="150311"/>
                </a:lnTo>
                <a:lnTo>
                  <a:pt x="550461" y="190217"/>
                </a:lnTo>
                <a:lnTo>
                  <a:pt x="561163" y="233013"/>
                </a:lnTo>
                <a:lnTo>
                  <a:pt x="564860" y="278127"/>
                </a:lnTo>
                <a:lnTo>
                  <a:pt x="561163" y="323241"/>
                </a:lnTo>
                <a:lnTo>
                  <a:pt x="550461" y="366037"/>
                </a:lnTo>
                <a:lnTo>
                  <a:pt x="533336" y="405943"/>
                </a:lnTo>
                <a:lnTo>
                  <a:pt x="510367" y="442386"/>
                </a:lnTo>
                <a:lnTo>
                  <a:pt x="482138" y="474793"/>
                </a:lnTo>
                <a:lnTo>
                  <a:pt x="449229" y="502592"/>
                </a:lnTo>
                <a:lnTo>
                  <a:pt x="412223" y="525211"/>
                </a:lnTo>
                <a:lnTo>
                  <a:pt x="371700" y="542076"/>
                </a:lnTo>
                <a:lnTo>
                  <a:pt x="328241" y="552615"/>
                </a:lnTo>
                <a:lnTo>
                  <a:pt x="282430" y="556255"/>
                </a:lnTo>
                <a:lnTo>
                  <a:pt x="236618" y="552615"/>
                </a:lnTo>
                <a:lnTo>
                  <a:pt x="193160" y="542076"/>
                </a:lnTo>
                <a:lnTo>
                  <a:pt x="152637" y="525211"/>
                </a:lnTo>
                <a:lnTo>
                  <a:pt x="115630" y="502592"/>
                </a:lnTo>
                <a:lnTo>
                  <a:pt x="82721" y="474793"/>
                </a:lnTo>
                <a:lnTo>
                  <a:pt x="54492" y="442386"/>
                </a:lnTo>
                <a:lnTo>
                  <a:pt x="31524" y="405943"/>
                </a:lnTo>
                <a:lnTo>
                  <a:pt x="14398" y="366037"/>
                </a:lnTo>
                <a:lnTo>
                  <a:pt x="3696" y="323241"/>
                </a:lnTo>
                <a:lnTo>
                  <a:pt x="0" y="278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406" y="3661193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23266" y="0"/>
                </a:moveTo>
                <a:lnTo>
                  <a:pt x="0" y="23710"/>
                </a:lnTo>
                <a:lnTo>
                  <a:pt x="193052" y="213131"/>
                </a:lnTo>
                <a:lnTo>
                  <a:pt x="0" y="402551"/>
                </a:lnTo>
                <a:lnTo>
                  <a:pt x="23266" y="426262"/>
                </a:lnTo>
                <a:lnTo>
                  <a:pt x="216776" y="236397"/>
                </a:lnTo>
                <a:lnTo>
                  <a:pt x="264214" y="236397"/>
                </a:lnTo>
                <a:lnTo>
                  <a:pt x="240499" y="213131"/>
                </a:lnTo>
                <a:lnTo>
                  <a:pt x="264226" y="189852"/>
                </a:lnTo>
                <a:lnTo>
                  <a:pt x="216776" y="189852"/>
                </a:lnTo>
                <a:lnTo>
                  <a:pt x="23266" y="0"/>
                </a:lnTo>
                <a:close/>
              </a:path>
              <a:path w="433704" h="426720">
                <a:moveTo>
                  <a:pt x="264214" y="236397"/>
                </a:moveTo>
                <a:lnTo>
                  <a:pt x="216776" y="236397"/>
                </a:lnTo>
                <a:lnTo>
                  <a:pt x="410286" y="426262"/>
                </a:lnTo>
                <a:lnTo>
                  <a:pt x="433565" y="402551"/>
                </a:lnTo>
                <a:lnTo>
                  <a:pt x="264214" y="236397"/>
                </a:lnTo>
                <a:close/>
              </a:path>
              <a:path w="433704" h="426720">
                <a:moveTo>
                  <a:pt x="410286" y="0"/>
                </a:moveTo>
                <a:lnTo>
                  <a:pt x="216776" y="189852"/>
                </a:lnTo>
                <a:lnTo>
                  <a:pt x="264226" y="189852"/>
                </a:lnTo>
                <a:lnTo>
                  <a:pt x="433565" y="23710"/>
                </a:lnTo>
                <a:lnTo>
                  <a:pt x="4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402" y="3661184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0" y="23718"/>
                </a:moveTo>
                <a:lnTo>
                  <a:pt x="23269" y="0"/>
                </a:lnTo>
                <a:lnTo>
                  <a:pt x="216783" y="189863"/>
                </a:lnTo>
                <a:lnTo>
                  <a:pt x="410297" y="0"/>
                </a:lnTo>
                <a:lnTo>
                  <a:pt x="433566" y="23718"/>
                </a:lnTo>
                <a:lnTo>
                  <a:pt x="240504" y="213136"/>
                </a:lnTo>
                <a:lnTo>
                  <a:pt x="433566" y="402555"/>
                </a:lnTo>
                <a:lnTo>
                  <a:pt x="410297" y="426272"/>
                </a:lnTo>
                <a:lnTo>
                  <a:pt x="216783" y="236409"/>
                </a:lnTo>
                <a:lnTo>
                  <a:pt x="23269" y="426272"/>
                </a:lnTo>
                <a:lnTo>
                  <a:pt x="0" y="402555"/>
                </a:lnTo>
                <a:lnTo>
                  <a:pt x="193062" y="213136"/>
                </a:lnTo>
                <a:lnTo>
                  <a:pt x="0" y="237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5311" y="4903723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6247" y="3670439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22"/>
                </a:lnTo>
                <a:lnTo>
                  <a:pt x="458711" y="130822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6247" y="394737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35"/>
                </a:lnTo>
                <a:lnTo>
                  <a:pt x="458711" y="130835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6254" y="367043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1"/>
                </a:lnTo>
                <a:lnTo>
                  <a:pt x="0" y="1308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6254" y="3947378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2"/>
                </a:lnTo>
                <a:lnTo>
                  <a:pt x="0" y="1308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8490" y="4903723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351" y="2325287"/>
            <a:ext cx="3074681" cy="312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2944" y="2964048"/>
            <a:ext cx="1843786" cy="184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9EA970E5-B89D-4A8B-8C97-F61AB7943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24575323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3" y="1746386"/>
            <a:ext cx="16789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[Xie et al.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232" y="2192342"/>
            <a:ext cx="3417993" cy="374504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77796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Also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 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Increases width of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through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parallel  pathways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(“cardinality”)</a:t>
            </a:r>
            <a:endParaRPr sz="2400" dirty="0">
              <a:latin typeface="Arial"/>
              <a:cs typeface="Arial"/>
            </a:endParaRPr>
          </a:p>
          <a:p>
            <a:pPr marL="422476" marR="601118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Parallel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similar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spirit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 Inception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565" y="47982"/>
            <a:ext cx="10691707" cy="10686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613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lnSpc>
                <a:spcPts val="4572"/>
              </a:lnSpc>
            </a:pPr>
            <a:r>
              <a:rPr sz="4000" spc="-13" dirty="0">
                <a:solidFill>
                  <a:srgbClr val="000000"/>
                </a:solidFill>
              </a:rPr>
              <a:t>Aggregated </a:t>
            </a:r>
            <a:r>
              <a:rPr sz="4000" spc="-7" dirty="0">
                <a:solidFill>
                  <a:srgbClr val="000000"/>
                </a:solidFill>
              </a:rPr>
              <a:t>Residual Transformations for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Deep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341532" y="1087750"/>
            <a:ext cx="629750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Neural Networks</a:t>
            </a:r>
            <a:r>
              <a:rPr sz="4000" spc="-120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(ResNeXt)</a:t>
            </a:r>
          </a:p>
        </p:txBody>
      </p:sp>
      <p:sp>
        <p:nvSpPr>
          <p:cNvPr id="6" name="object 6"/>
          <p:cNvSpPr/>
          <p:nvPr/>
        </p:nvSpPr>
        <p:spPr>
          <a:xfrm>
            <a:off x="4306525" y="3097081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609"/>
                </a:lnTo>
                <a:lnTo>
                  <a:pt x="0" y="28860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4306525" y="3097080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391997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7757" y="2607268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093357" y="266007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5045857" y="2723509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5093357" y="2739458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5115857" y="2916080"/>
            <a:ext cx="847" cy="181187"/>
          </a:xfrm>
          <a:custGeom>
            <a:avLst/>
            <a:gdLst/>
            <a:ahLst/>
            <a:cxnLst/>
            <a:rect l="l" t="t" r="r" b="b"/>
            <a:pathLst>
              <a:path w="635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4988023" y="4884008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5112289" y="2369458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39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933659" y="2740631"/>
            <a:ext cx="1067647" cy="2556933"/>
          </a:xfrm>
          <a:custGeom>
            <a:avLst/>
            <a:gdLst/>
            <a:ahLst/>
            <a:cxnLst/>
            <a:rect l="l" t="t" r="r" b="b"/>
            <a:pathLst>
              <a:path w="800735" h="1917700">
                <a:moveTo>
                  <a:pt x="800298" y="1917568"/>
                </a:moveTo>
                <a:lnTo>
                  <a:pt x="760302" y="1915977"/>
                </a:lnTo>
                <a:lnTo>
                  <a:pt x="720402" y="1911276"/>
                </a:lnTo>
                <a:lnTo>
                  <a:pt x="680686" y="1903572"/>
                </a:lnTo>
                <a:lnTo>
                  <a:pt x="641242" y="1892972"/>
                </a:lnTo>
                <a:lnTo>
                  <a:pt x="602159" y="1879584"/>
                </a:lnTo>
                <a:lnTo>
                  <a:pt x="563525" y="1863514"/>
                </a:lnTo>
                <a:lnTo>
                  <a:pt x="525427" y="1844871"/>
                </a:lnTo>
                <a:lnTo>
                  <a:pt x="487954" y="1823760"/>
                </a:lnTo>
                <a:lnTo>
                  <a:pt x="451194" y="1800290"/>
                </a:lnTo>
                <a:lnTo>
                  <a:pt x="415236" y="1774568"/>
                </a:lnTo>
                <a:lnTo>
                  <a:pt x="380166" y="1746701"/>
                </a:lnTo>
                <a:lnTo>
                  <a:pt x="346074" y="1716797"/>
                </a:lnTo>
                <a:lnTo>
                  <a:pt x="313047" y="1684961"/>
                </a:lnTo>
                <a:lnTo>
                  <a:pt x="281174" y="1651303"/>
                </a:lnTo>
                <a:lnTo>
                  <a:pt x="250543" y="1615928"/>
                </a:lnTo>
                <a:lnTo>
                  <a:pt x="221241" y="1578945"/>
                </a:lnTo>
                <a:lnTo>
                  <a:pt x="193358" y="1540460"/>
                </a:lnTo>
                <a:lnTo>
                  <a:pt x="166980" y="1500581"/>
                </a:lnTo>
                <a:lnTo>
                  <a:pt x="142197" y="1459415"/>
                </a:lnTo>
                <a:lnTo>
                  <a:pt x="119096" y="1417069"/>
                </a:lnTo>
                <a:lnTo>
                  <a:pt x="97765" y="1373651"/>
                </a:lnTo>
                <a:lnTo>
                  <a:pt x="78293" y="1329267"/>
                </a:lnTo>
                <a:lnTo>
                  <a:pt x="60768" y="1284026"/>
                </a:lnTo>
                <a:lnTo>
                  <a:pt x="45277" y="1238034"/>
                </a:lnTo>
                <a:lnTo>
                  <a:pt x="31909" y="1191398"/>
                </a:lnTo>
                <a:lnTo>
                  <a:pt x="20753" y="1144226"/>
                </a:lnTo>
                <a:lnTo>
                  <a:pt x="11895" y="1096625"/>
                </a:lnTo>
                <a:lnTo>
                  <a:pt x="5425" y="1048702"/>
                </a:lnTo>
                <a:lnTo>
                  <a:pt x="1431" y="1000565"/>
                </a:lnTo>
                <a:lnTo>
                  <a:pt x="0" y="952320"/>
                </a:lnTo>
                <a:lnTo>
                  <a:pt x="1375" y="900630"/>
                </a:lnTo>
                <a:lnTo>
                  <a:pt x="5684" y="849073"/>
                </a:lnTo>
                <a:lnTo>
                  <a:pt x="12820" y="797780"/>
                </a:lnTo>
                <a:lnTo>
                  <a:pt x="22672" y="746883"/>
                </a:lnTo>
                <a:lnTo>
                  <a:pt x="35132" y="696514"/>
                </a:lnTo>
                <a:lnTo>
                  <a:pt x="50091" y="646805"/>
                </a:lnTo>
                <a:lnTo>
                  <a:pt x="67440" y="597888"/>
                </a:lnTo>
                <a:lnTo>
                  <a:pt x="87070" y="549895"/>
                </a:lnTo>
                <a:lnTo>
                  <a:pt x="108872" y="502957"/>
                </a:lnTo>
                <a:lnTo>
                  <a:pt x="132737" y="457206"/>
                </a:lnTo>
                <a:lnTo>
                  <a:pt x="158556" y="412774"/>
                </a:lnTo>
                <a:lnTo>
                  <a:pt x="186220" y="369793"/>
                </a:lnTo>
                <a:lnTo>
                  <a:pt x="215621" y="328395"/>
                </a:lnTo>
                <a:lnTo>
                  <a:pt x="246649" y="288711"/>
                </a:lnTo>
                <a:lnTo>
                  <a:pt x="279190" y="250874"/>
                </a:lnTo>
                <a:lnTo>
                  <a:pt x="313140" y="215016"/>
                </a:lnTo>
                <a:lnTo>
                  <a:pt x="348389" y="181268"/>
                </a:lnTo>
                <a:lnTo>
                  <a:pt x="384829" y="149763"/>
                </a:lnTo>
                <a:lnTo>
                  <a:pt x="422351" y="120633"/>
                </a:lnTo>
                <a:lnTo>
                  <a:pt x="460843" y="94008"/>
                </a:lnTo>
                <a:lnTo>
                  <a:pt x="500198" y="70022"/>
                </a:lnTo>
                <a:lnTo>
                  <a:pt x="535254" y="51303"/>
                </a:lnTo>
                <a:lnTo>
                  <a:pt x="570811" y="34792"/>
                </a:lnTo>
                <a:lnTo>
                  <a:pt x="606799" y="20579"/>
                </a:lnTo>
                <a:lnTo>
                  <a:pt x="643148" y="8752"/>
                </a:lnTo>
                <a:lnTo>
                  <a:pt x="670623" y="1499"/>
                </a:lnTo>
                <a:lnTo>
                  <a:pt x="672148" y="1137"/>
                </a:lnTo>
                <a:lnTo>
                  <a:pt x="673673" y="779"/>
                </a:lnTo>
                <a:lnTo>
                  <a:pt x="675198" y="429"/>
                </a:lnTo>
                <a:lnTo>
                  <a:pt x="6771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4819057" y="2686245"/>
            <a:ext cx="144665" cy="10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4306525" y="3792126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4306525" y="3792125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6123" y="3557926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4306025" y="44871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4306025" y="4487124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15623" y="4252925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5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5327887" y="2551031"/>
            <a:ext cx="8305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out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5453" y="5124883"/>
            <a:ext cx="7069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53" dirty="0">
                <a:latin typeface="Arial"/>
                <a:cs typeface="Arial"/>
              </a:rPr>
              <a:t>in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64049" y="322262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8764049" y="3222627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80014" y="2732801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285616" y="2785605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238115" y="2849041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285616" y="286499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302049" y="3041607"/>
            <a:ext cx="4233" cy="181187"/>
          </a:xfrm>
          <a:custGeom>
            <a:avLst/>
            <a:gdLst/>
            <a:ahLst/>
            <a:cxnLst/>
            <a:rect l="l" t="t" r="r" b="b"/>
            <a:pathLst>
              <a:path w="3175" h="135889">
                <a:moveTo>
                  <a:pt x="0" y="135764"/>
                </a:moveTo>
                <a:lnTo>
                  <a:pt x="31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285315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0" y="42847"/>
                </a:lnTo>
                <a:lnTo>
                  <a:pt x="16724" y="0"/>
                </a:lnTo>
                <a:lnTo>
                  <a:pt x="31449" y="43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85314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16724" y="0"/>
                </a:lnTo>
                <a:lnTo>
                  <a:pt x="0" y="42847"/>
                </a:lnTo>
                <a:lnTo>
                  <a:pt x="31449" y="4358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180282" y="5009540"/>
            <a:ext cx="255799" cy="541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307882" y="2622602"/>
            <a:ext cx="847" cy="110913"/>
          </a:xfrm>
          <a:custGeom>
            <a:avLst/>
            <a:gdLst/>
            <a:ahLst/>
            <a:cxnLst/>
            <a:rect l="l" t="t" r="r" b="b"/>
            <a:pathLst>
              <a:path w="634" h="83185">
                <a:moveTo>
                  <a:pt x="87" y="-4762"/>
                </a:moveTo>
                <a:lnTo>
                  <a:pt x="87" y="87412"/>
                </a:lnTo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0" y="43192"/>
                </a:lnTo>
                <a:lnTo>
                  <a:pt x="15824" y="0"/>
                </a:lnTo>
                <a:lnTo>
                  <a:pt x="31474" y="43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15824" y="0"/>
                </a:lnTo>
                <a:lnTo>
                  <a:pt x="0" y="43192"/>
                </a:lnTo>
                <a:lnTo>
                  <a:pt x="31474" y="4325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6431953" y="2433168"/>
            <a:ext cx="2761827" cy="2990427"/>
          </a:xfrm>
          <a:custGeom>
            <a:avLst/>
            <a:gdLst/>
            <a:ahLst/>
            <a:cxnLst/>
            <a:rect l="l" t="t" r="r" b="b"/>
            <a:pathLst>
              <a:path w="2071370" h="2242820">
                <a:moveTo>
                  <a:pt x="2070770" y="2242315"/>
                </a:moveTo>
                <a:lnTo>
                  <a:pt x="2014301" y="2241762"/>
                </a:lnTo>
                <a:lnTo>
                  <a:pt x="1957872" y="2240116"/>
                </a:lnTo>
                <a:lnTo>
                  <a:pt x="1901520" y="2237397"/>
                </a:lnTo>
                <a:lnTo>
                  <a:pt x="1845282" y="2233627"/>
                </a:lnTo>
                <a:lnTo>
                  <a:pt x="1789195" y="2228824"/>
                </a:lnTo>
                <a:lnTo>
                  <a:pt x="1733296" y="2223009"/>
                </a:lnTo>
                <a:lnTo>
                  <a:pt x="1677623" y="2216203"/>
                </a:lnTo>
                <a:lnTo>
                  <a:pt x="1622213" y="2208425"/>
                </a:lnTo>
                <a:lnTo>
                  <a:pt x="1567103" y="2199696"/>
                </a:lnTo>
                <a:lnTo>
                  <a:pt x="1512331" y="2190037"/>
                </a:lnTo>
                <a:lnTo>
                  <a:pt x="1457933" y="2179466"/>
                </a:lnTo>
                <a:lnTo>
                  <a:pt x="1403946" y="2168006"/>
                </a:lnTo>
                <a:lnTo>
                  <a:pt x="1350409" y="2155675"/>
                </a:lnTo>
                <a:lnTo>
                  <a:pt x="1297357" y="2142494"/>
                </a:lnTo>
                <a:lnTo>
                  <a:pt x="1244829" y="2128483"/>
                </a:lnTo>
                <a:lnTo>
                  <a:pt x="1192862" y="2113663"/>
                </a:lnTo>
                <a:lnTo>
                  <a:pt x="1141492" y="2098054"/>
                </a:lnTo>
                <a:lnTo>
                  <a:pt x="1090758" y="2081675"/>
                </a:lnTo>
                <a:lnTo>
                  <a:pt x="1040695" y="2064548"/>
                </a:lnTo>
                <a:lnTo>
                  <a:pt x="991342" y="2046693"/>
                </a:lnTo>
                <a:lnTo>
                  <a:pt x="942735" y="2028129"/>
                </a:lnTo>
                <a:lnTo>
                  <a:pt x="894913" y="2008877"/>
                </a:lnTo>
                <a:lnTo>
                  <a:pt x="847911" y="1988957"/>
                </a:lnTo>
                <a:lnTo>
                  <a:pt x="801767" y="1968390"/>
                </a:lnTo>
                <a:lnTo>
                  <a:pt x="756519" y="1947195"/>
                </a:lnTo>
                <a:lnTo>
                  <a:pt x="712204" y="1925394"/>
                </a:lnTo>
                <a:lnTo>
                  <a:pt x="668858" y="1903005"/>
                </a:lnTo>
                <a:lnTo>
                  <a:pt x="626520" y="1880050"/>
                </a:lnTo>
                <a:lnTo>
                  <a:pt x="585225" y="1856548"/>
                </a:lnTo>
                <a:lnTo>
                  <a:pt x="545012" y="1832520"/>
                </a:lnTo>
                <a:lnTo>
                  <a:pt x="505918" y="1807987"/>
                </a:lnTo>
                <a:lnTo>
                  <a:pt x="467980" y="1782967"/>
                </a:lnTo>
                <a:lnTo>
                  <a:pt x="431235" y="1757482"/>
                </a:lnTo>
                <a:lnTo>
                  <a:pt x="395720" y="1731552"/>
                </a:lnTo>
                <a:lnTo>
                  <a:pt x="361472" y="1705197"/>
                </a:lnTo>
                <a:lnTo>
                  <a:pt x="328530" y="1678438"/>
                </a:lnTo>
                <a:lnTo>
                  <a:pt x="296929" y="1651293"/>
                </a:lnTo>
                <a:lnTo>
                  <a:pt x="266707" y="1623785"/>
                </a:lnTo>
                <a:lnTo>
                  <a:pt x="237902" y="1595932"/>
                </a:lnTo>
                <a:lnTo>
                  <a:pt x="210550" y="1567756"/>
                </a:lnTo>
                <a:lnTo>
                  <a:pt x="184689" y="1539276"/>
                </a:lnTo>
                <a:lnTo>
                  <a:pt x="137588" y="1481486"/>
                </a:lnTo>
                <a:lnTo>
                  <a:pt x="96896" y="1422726"/>
                </a:lnTo>
                <a:lnTo>
                  <a:pt x="62912" y="1363155"/>
                </a:lnTo>
                <a:lnTo>
                  <a:pt x="35932" y="1302937"/>
                </a:lnTo>
                <a:lnTo>
                  <a:pt x="16255" y="1242234"/>
                </a:lnTo>
                <a:lnTo>
                  <a:pt x="4179" y="1181207"/>
                </a:lnTo>
                <a:lnTo>
                  <a:pt x="0" y="1120017"/>
                </a:lnTo>
                <a:lnTo>
                  <a:pt x="1506" y="1081764"/>
                </a:lnTo>
                <a:lnTo>
                  <a:pt x="6142" y="1043550"/>
                </a:lnTo>
                <a:lnTo>
                  <a:pt x="13833" y="1005415"/>
                </a:lnTo>
                <a:lnTo>
                  <a:pt x="24507" y="967398"/>
                </a:lnTo>
                <a:lnTo>
                  <a:pt x="38091" y="929540"/>
                </a:lnTo>
                <a:lnTo>
                  <a:pt x="54512" y="891879"/>
                </a:lnTo>
                <a:lnTo>
                  <a:pt x="73698" y="854456"/>
                </a:lnTo>
                <a:lnTo>
                  <a:pt x="95575" y="817309"/>
                </a:lnTo>
                <a:lnTo>
                  <a:pt x="120071" y="780478"/>
                </a:lnTo>
                <a:lnTo>
                  <a:pt x="147113" y="744003"/>
                </a:lnTo>
                <a:lnTo>
                  <a:pt x="176627" y="707923"/>
                </a:lnTo>
                <a:lnTo>
                  <a:pt x="208542" y="672278"/>
                </a:lnTo>
                <a:lnTo>
                  <a:pt x="242784" y="637108"/>
                </a:lnTo>
                <a:lnTo>
                  <a:pt x="279281" y="602451"/>
                </a:lnTo>
                <a:lnTo>
                  <a:pt x="317959" y="568347"/>
                </a:lnTo>
                <a:lnTo>
                  <a:pt x="358746" y="534837"/>
                </a:lnTo>
                <a:lnTo>
                  <a:pt x="401569" y="501958"/>
                </a:lnTo>
                <a:lnTo>
                  <a:pt x="446355" y="469752"/>
                </a:lnTo>
                <a:lnTo>
                  <a:pt x="493031" y="438257"/>
                </a:lnTo>
                <a:lnTo>
                  <a:pt x="541525" y="407513"/>
                </a:lnTo>
                <a:lnTo>
                  <a:pt x="591763" y="377560"/>
                </a:lnTo>
                <a:lnTo>
                  <a:pt x="643673" y="348436"/>
                </a:lnTo>
                <a:lnTo>
                  <a:pt x="685582" y="326162"/>
                </a:lnTo>
                <a:lnTo>
                  <a:pt x="728443" y="304443"/>
                </a:lnTo>
                <a:lnTo>
                  <a:pt x="772221" y="283300"/>
                </a:lnTo>
                <a:lnTo>
                  <a:pt x="816879" y="262751"/>
                </a:lnTo>
                <a:lnTo>
                  <a:pt x="862384" y="242815"/>
                </a:lnTo>
                <a:lnTo>
                  <a:pt x="908698" y="223513"/>
                </a:lnTo>
                <a:lnTo>
                  <a:pt x="955788" y="204862"/>
                </a:lnTo>
                <a:lnTo>
                  <a:pt x="1003618" y="186882"/>
                </a:lnTo>
                <a:lnTo>
                  <a:pt x="1052151" y="169592"/>
                </a:lnTo>
                <a:lnTo>
                  <a:pt x="1101354" y="153011"/>
                </a:lnTo>
                <a:lnTo>
                  <a:pt x="1151190" y="137159"/>
                </a:lnTo>
                <a:lnTo>
                  <a:pt x="1201625" y="122055"/>
                </a:lnTo>
                <a:lnTo>
                  <a:pt x="1252622" y="107718"/>
                </a:lnTo>
                <a:lnTo>
                  <a:pt x="1304147" y="94167"/>
                </a:lnTo>
                <a:lnTo>
                  <a:pt x="1356169" y="81421"/>
                </a:lnTo>
                <a:lnTo>
                  <a:pt x="1408649" y="69499"/>
                </a:lnTo>
                <a:lnTo>
                  <a:pt x="1461549" y="58421"/>
                </a:lnTo>
                <a:lnTo>
                  <a:pt x="1514835" y="48205"/>
                </a:lnTo>
                <a:lnTo>
                  <a:pt x="1568471" y="38872"/>
                </a:lnTo>
                <a:lnTo>
                  <a:pt x="1622420" y="30439"/>
                </a:lnTo>
                <a:lnTo>
                  <a:pt x="1676646" y="22927"/>
                </a:lnTo>
                <a:lnTo>
                  <a:pt x="1724305" y="17124"/>
                </a:lnTo>
                <a:lnTo>
                  <a:pt x="1772127" y="12052"/>
                </a:lnTo>
                <a:lnTo>
                  <a:pt x="1820090" y="7726"/>
                </a:lnTo>
                <a:lnTo>
                  <a:pt x="1868171" y="4157"/>
                </a:lnTo>
                <a:lnTo>
                  <a:pt x="1916346" y="1359"/>
                </a:lnTo>
                <a:lnTo>
                  <a:pt x="1940446" y="254"/>
                </a:lnTo>
                <a:lnTo>
                  <a:pt x="19468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14248" y="2378522"/>
            <a:ext cx="141499" cy="109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8764049" y="3917660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 txBox="1"/>
          <p:nvPr/>
        </p:nvSpPr>
        <p:spPr>
          <a:xfrm>
            <a:off x="8764049" y="3917659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302048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281082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281080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764049" y="461265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8764049" y="4612658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302048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281082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281080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8892947" y="1692893"/>
            <a:ext cx="8305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out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5022" y="5628019"/>
            <a:ext cx="7069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53" dirty="0">
                <a:latin typeface="Arial"/>
                <a:cs typeface="Arial"/>
              </a:rPr>
              <a:t>in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65118" y="3222627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03118" y="2870427"/>
            <a:ext cx="1203959" cy="352213"/>
          </a:xfrm>
          <a:custGeom>
            <a:avLst/>
            <a:gdLst/>
            <a:ahLst/>
            <a:cxnLst/>
            <a:rect l="l" t="t" r="r" b="b"/>
            <a:pathLst>
              <a:path w="902970" h="264160">
                <a:moveTo>
                  <a:pt x="0" y="264149"/>
                </a:moveTo>
                <a:lnTo>
                  <a:pt x="90274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100882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0" y="0"/>
                </a:lnTo>
                <a:lnTo>
                  <a:pt x="45899" y="2959"/>
                </a:lnTo>
                <a:lnTo>
                  <a:pt x="8849" y="3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100881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45899" y="2959"/>
                </a:lnTo>
                <a:lnTo>
                  <a:pt x="0" y="0"/>
                </a:lnTo>
                <a:lnTo>
                  <a:pt x="8849" y="30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7975350" y="5021190"/>
            <a:ext cx="1218353" cy="402167"/>
          </a:xfrm>
          <a:custGeom>
            <a:avLst/>
            <a:gdLst/>
            <a:ahLst/>
            <a:cxnLst/>
            <a:rect l="l" t="t" r="r" b="b"/>
            <a:pathLst>
              <a:path w="913765" h="301625">
                <a:moveTo>
                  <a:pt x="913223" y="301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920618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36099" y="29874"/>
                </a:moveTo>
                <a:lnTo>
                  <a:pt x="0" y="1374"/>
                </a:lnTo>
                <a:lnTo>
                  <a:pt x="45974" y="0"/>
                </a:lnTo>
                <a:lnTo>
                  <a:pt x="36099" y="2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7920617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45974" y="0"/>
                </a:moveTo>
                <a:lnTo>
                  <a:pt x="0" y="1374"/>
                </a:lnTo>
                <a:lnTo>
                  <a:pt x="36099" y="2987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7365118" y="3917659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03117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7365118" y="4612658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03117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10709713" y="3222643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510347" y="2864431"/>
            <a:ext cx="1737360" cy="358987"/>
          </a:xfrm>
          <a:custGeom>
            <a:avLst/>
            <a:gdLst/>
            <a:ahLst/>
            <a:cxnLst/>
            <a:rect l="l" t="t" r="r" b="b"/>
            <a:pathLst>
              <a:path w="1303020" h="269239">
                <a:moveTo>
                  <a:pt x="1303022" y="2686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39174" y="30817"/>
                </a:moveTo>
                <a:lnTo>
                  <a:pt x="0" y="6679"/>
                </a:lnTo>
                <a:lnTo>
                  <a:pt x="45524" y="0"/>
                </a:lnTo>
                <a:lnTo>
                  <a:pt x="39174" y="30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45524" y="0"/>
                </a:moveTo>
                <a:lnTo>
                  <a:pt x="0" y="6679"/>
                </a:lnTo>
                <a:lnTo>
                  <a:pt x="39174" y="30817"/>
                </a:lnTo>
                <a:lnTo>
                  <a:pt x="4552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423381" y="5014623"/>
            <a:ext cx="1750907" cy="408940"/>
          </a:xfrm>
          <a:custGeom>
            <a:avLst/>
            <a:gdLst/>
            <a:ahLst/>
            <a:cxnLst/>
            <a:rect l="l" t="t" r="r" b="b"/>
            <a:pathLst>
              <a:path w="1313179" h="306704">
                <a:moveTo>
                  <a:pt x="0" y="306224"/>
                </a:moveTo>
                <a:lnTo>
                  <a:pt x="131262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0" y="0"/>
                </a:lnTo>
                <a:lnTo>
                  <a:pt x="45674" y="5499"/>
                </a:lnTo>
                <a:lnTo>
                  <a:pt x="7149" y="30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45674" y="5499"/>
                </a:lnTo>
                <a:lnTo>
                  <a:pt x="0" y="0"/>
                </a:lnTo>
                <a:lnTo>
                  <a:pt x="7149" y="306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 txBox="1"/>
          <p:nvPr/>
        </p:nvSpPr>
        <p:spPr>
          <a:xfrm>
            <a:off x="10709713" y="3917693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1247709" y="3683493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10709713" y="4612658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1247709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 txBox="1"/>
          <p:nvPr/>
        </p:nvSpPr>
        <p:spPr>
          <a:xfrm>
            <a:off x="10180355" y="3937563"/>
            <a:ext cx="18880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"/>
                <a:cs typeface="Arial"/>
              </a:rPr>
              <a:t>...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167615" y="1995465"/>
            <a:ext cx="281132" cy="563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 txBox="1"/>
          <p:nvPr/>
        </p:nvSpPr>
        <p:spPr>
          <a:xfrm>
            <a:off x="10154407" y="3558011"/>
            <a:ext cx="2413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"/>
                <a:cs typeface="Arial"/>
              </a:rPr>
              <a:t>32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033892" y="3786611"/>
            <a:ext cx="4826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20" dirty="0">
                <a:latin typeface="Arial"/>
                <a:cs typeface="Arial"/>
              </a:rPr>
              <a:t>paths</a:t>
            </a:r>
            <a:endParaRPr sz="1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186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2" y="1238382"/>
            <a:ext cx="6739467" cy="31878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[Huang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1733" dirty="0">
              <a:latin typeface="Times New Roman"/>
              <a:cs typeface="Times New Roman"/>
            </a:endParaRPr>
          </a:p>
          <a:p>
            <a:pPr marL="508834" marR="426709" indent="-406390" algn="just">
              <a:lnSpc>
                <a:spcPct val="100699"/>
              </a:lnSpc>
              <a:buChar char="-"/>
              <a:tabLst>
                <a:tab pos="509681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Motivation: reduce 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gradients</a:t>
            </a:r>
            <a:r>
              <a:rPr sz="2400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training time through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short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networks during  training</a:t>
            </a:r>
            <a:endParaRPr sz="2400" dirty="0">
              <a:latin typeface="Arial"/>
              <a:cs typeface="Arial"/>
            </a:endParaRPr>
          </a:p>
          <a:p>
            <a:pPr marL="508834" marR="6773" indent="-406390">
              <a:lnSpc>
                <a:spcPct val="100699"/>
              </a:lnSpc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Randomly drop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subset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layers during each  training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pass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Bypass with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full deep network at test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12711"/>
            <a:ext cx="8558953" cy="1198619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16933">
              <a:spcBef>
                <a:spcPts val="407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spcBef>
                <a:spcPts val="347"/>
              </a:spcBef>
            </a:pPr>
            <a:r>
              <a:rPr sz="4000" spc="-7" dirty="0">
                <a:solidFill>
                  <a:srgbClr val="000000"/>
                </a:solidFill>
              </a:rPr>
              <a:t>Deep Networks with </a:t>
            </a:r>
            <a:r>
              <a:rPr sz="4000" spc="-13" dirty="0">
                <a:solidFill>
                  <a:srgbClr val="000000"/>
                </a:solidFill>
              </a:rPr>
              <a:t>Stochastic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Depth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862945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784447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820114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862980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842014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842012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810981" y="3339909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862980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842014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842012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466947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614881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862945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784447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820114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862980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842014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842012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9810981" y="4543473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862980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842014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842012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466947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14881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862945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784447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820114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862980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842014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842012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810981" y="2136356"/>
            <a:ext cx="103999" cy="2304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862980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842014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842012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466947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614881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862945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784447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820114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862980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9842014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9842012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810981" y="5747037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862980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/>
          <p:nvPr/>
        </p:nvSpPr>
        <p:spPr>
          <a:xfrm>
            <a:off x="9842014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9842012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466947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/>
          <p:nvPr/>
        </p:nvSpPr>
        <p:spPr>
          <a:xfrm>
            <a:off x="9614881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10764479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10764477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040411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10961911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0997578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040444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0988445" y="3339909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/>
          <p:nvPr/>
        </p:nvSpPr>
        <p:spPr>
          <a:xfrm>
            <a:off x="11040444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11019478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11019478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10644411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10792345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10764479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10764477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/>
          <p:nvPr/>
        </p:nvSpPr>
        <p:spPr>
          <a:xfrm>
            <a:off x="11040411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/>
          <p:nvPr/>
        </p:nvSpPr>
        <p:spPr>
          <a:xfrm>
            <a:off x="10961911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/>
          <p:nvPr/>
        </p:nvSpPr>
        <p:spPr>
          <a:xfrm>
            <a:off x="10997578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11040444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10988445" y="4543473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11040444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9" name="object 109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0" name="object 110"/>
          <p:cNvSpPr/>
          <p:nvPr/>
        </p:nvSpPr>
        <p:spPr>
          <a:xfrm>
            <a:off x="10644411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1" name="object 111"/>
          <p:cNvSpPr/>
          <p:nvPr/>
        </p:nvSpPr>
        <p:spPr>
          <a:xfrm>
            <a:off x="10792345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/>
          <p:nvPr/>
        </p:nvSpPr>
        <p:spPr>
          <a:xfrm>
            <a:off x="10764479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/>
          <p:nvPr/>
        </p:nvSpPr>
        <p:spPr>
          <a:xfrm>
            <a:off x="10764477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4" name="object 114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/>
          <p:nvPr/>
        </p:nvSpPr>
        <p:spPr>
          <a:xfrm>
            <a:off x="11040411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10961911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10997578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11040444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10988445" y="2136356"/>
            <a:ext cx="103999" cy="2304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/>
          <p:nvPr/>
        </p:nvSpPr>
        <p:spPr>
          <a:xfrm>
            <a:off x="11040444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6" name="object 126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7" name="object 127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8" name="object 128"/>
          <p:cNvSpPr/>
          <p:nvPr/>
        </p:nvSpPr>
        <p:spPr>
          <a:xfrm>
            <a:off x="10644411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9" name="object 129"/>
          <p:cNvSpPr/>
          <p:nvPr/>
        </p:nvSpPr>
        <p:spPr>
          <a:xfrm>
            <a:off x="10792345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10764479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10764477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11040411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/>
          <p:nvPr/>
        </p:nvSpPr>
        <p:spPr>
          <a:xfrm>
            <a:off x="10961911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8" name="object 138"/>
          <p:cNvSpPr/>
          <p:nvPr/>
        </p:nvSpPr>
        <p:spPr>
          <a:xfrm>
            <a:off x="10997578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11040444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1" name="object 141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2" name="object 142"/>
          <p:cNvSpPr/>
          <p:nvPr/>
        </p:nvSpPr>
        <p:spPr>
          <a:xfrm>
            <a:off x="10988445" y="5747037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/>
          <p:nvPr/>
        </p:nvSpPr>
        <p:spPr>
          <a:xfrm>
            <a:off x="11040444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4" name="object 144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5" name="object 145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6" name="object 146"/>
          <p:cNvSpPr/>
          <p:nvPr/>
        </p:nvSpPr>
        <p:spPr>
          <a:xfrm>
            <a:off x="10644411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7" name="object 147"/>
          <p:cNvSpPr/>
          <p:nvPr/>
        </p:nvSpPr>
        <p:spPr>
          <a:xfrm>
            <a:off x="10792345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085188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5" y="47982"/>
            <a:ext cx="34171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41532" y="470078"/>
            <a:ext cx="10500360" cy="4711376"/>
          </a:xfrm>
          <a:prstGeom prst="rect">
            <a:avLst/>
          </a:prstGeom>
        </p:spPr>
        <p:txBody>
          <a:bodyPr vert="horz" wrap="square" lIns="0" tIns="193887" rIns="0" bIns="0" rtlCol="0">
            <a:spAutoFit/>
          </a:bodyPr>
          <a:lstStyle/>
          <a:p>
            <a:pPr marL="16933">
              <a:spcBef>
                <a:spcPts val="1527"/>
              </a:spcBef>
            </a:pPr>
            <a:r>
              <a:rPr sz="3200" spc="-7" dirty="0">
                <a:latin typeface="Arial"/>
                <a:cs typeface="Arial"/>
              </a:rPr>
              <a:t>FractalNet: Ultra-Deep Neural Networks without</a:t>
            </a:r>
            <a:r>
              <a:rPr sz="3200" spc="-10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Residuals</a:t>
            </a:r>
            <a:endParaRPr sz="3200" dirty="0">
              <a:latin typeface="Arial"/>
              <a:cs typeface="Arial"/>
            </a:endParaRPr>
          </a:p>
          <a:p>
            <a:pPr marL="32173">
              <a:spcBef>
                <a:spcPts val="813"/>
              </a:spcBef>
            </a:pPr>
            <a:r>
              <a:rPr sz="1867" i="1" spc="-7" dirty="0">
                <a:latin typeface="Arial"/>
                <a:cs typeface="Arial"/>
              </a:rPr>
              <a:t>[Larsson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733" dirty="0">
              <a:latin typeface="Times New Roman"/>
              <a:cs typeface="Times New Roman"/>
            </a:endParaRPr>
          </a:p>
          <a:p>
            <a:pPr marL="524920" marR="559378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key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transitioning  effectively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deep  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representations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are  not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necessary</a:t>
            </a:r>
            <a:endParaRPr sz="2400" dirty="0">
              <a:latin typeface="Arial"/>
              <a:cs typeface="Arial"/>
            </a:endParaRPr>
          </a:p>
          <a:p>
            <a:pPr marL="524920" marR="5493883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Fractal architecture with both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deep paths to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400" dirty="0">
              <a:latin typeface="Arial"/>
              <a:cs typeface="Arial"/>
            </a:endParaRPr>
          </a:p>
          <a:p>
            <a:pPr marL="524920" marR="653017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Trained with dropping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sub-paths</a:t>
            </a:r>
            <a:endParaRPr sz="2400" dirty="0">
              <a:latin typeface="Arial"/>
              <a:cs typeface="Arial"/>
            </a:endParaRPr>
          </a:p>
          <a:p>
            <a:pPr marL="524920" indent="-406390">
              <a:spcBef>
                <a:spcPts val="20"/>
              </a:spcBef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Full network at test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143" y="1711562"/>
            <a:ext cx="6004451" cy="402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5870254" y="5804765"/>
            <a:ext cx="41190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Larsson et al., 2017.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415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12846" y="3883392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2846" y="4198591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12846" y="4513824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2846" y="4829023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2846" y="5144223"/>
            <a:ext cx="1495213" cy="197490"/>
          </a:xfrm>
          <a:prstGeom prst="rect">
            <a:avLst/>
          </a:prstGeom>
          <a:solidFill>
            <a:srgbClr val="D8D8D8"/>
          </a:solidFill>
          <a:ln w="19049">
            <a:solidFill>
              <a:srgbClr val="42424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27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6711" y="3565692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6711" y="3250489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6711" y="2935284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06711" y="2620075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06711" y="2304864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06711" y="1989659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2846" y="1044034"/>
            <a:ext cx="1495213" cy="197490"/>
          </a:xfrm>
          <a:prstGeom prst="rect">
            <a:avLst/>
          </a:prstGeom>
          <a:solidFill>
            <a:srgbClr val="F4CCCC"/>
          </a:solidFill>
          <a:ln w="19049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74968">
              <a:spcBef>
                <a:spcPts val="100"/>
              </a:spcBef>
            </a:pP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12846" y="1359243"/>
            <a:ext cx="1495213" cy="197490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67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6711" y="1674450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4171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17" name="object 17"/>
          <p:cNvSpPr txBox="1"/>
          <p:nvPr/>
        </p:nvSpPr>
        <p:spPr>
          <a:xfrm>
            <a:off x="380366" y="1286515"/>
            <a:ext cx="20345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[Huang et al.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065" y="1834075"/>
            <a:ext cx="4976705" cy="225283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Dense blocks where each layer is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connected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every other layer in  feedforward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fashion</a:t>
            </a:r>
            <a:endParaRPr sz="2400" dirty="0">
              <a:latin typeface="Arial"/>
              <a:cs typeface="Arial"/>
            </a:endParaRPr>
          </a:p>
          <a:p>
            <a:pPr marL="422476" marR="14223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Alleviates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gradient,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strengthens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propagation,  encourages feature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reuse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4366" y="695447"/>
            <a:ext cx="79578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Densely Connected Convolutional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Networks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54150" y="5066990"/>
            <a:ext cx="2540" cy="129540"/>
          </a:xfrm>
          <a:custGeom>
            <a:avLst/>
            <a:gdLst/>
            <a:ahLst/>
            <a:cxnLst/>
            <a:rect l="l" t="t" r="r" b="b"/>
            <a:pathLst>
              <a:path w="1904" h="97154">
                <a:moveTo>
                  <a:pt x="0" y="96774"/>
                </a:moveTo>
                <a:lnTo>
                  <a:pt x="13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0" y="43024"/>
                </a:lnTo>
                <a:lnTo>
                  <a:pt x="16299" y="0"/>
                </a:lnTo>
                <a:lnTo>
                  <a:pt x="31449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16299" y="0"/>
                </a:lnTo>
                <a:lnTo>
                  <a:pt x="0" y="43024"/>
                </a:lnTo>
                <a:lnTo>
                  <a:pt x="31449" y="43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6775960" y="3266841"/>
            <a:ext cx="1581573" cy="1339425"/>
          </a:xfrm>
          <a:custGeom>
            <a:avLst/>
            <a:gdLst/>
            <a:ahLst/>
            <a:cxnLst/>
            <a:rect l="l" t="t" r="r" b="b"/>
            <a:pathLst>
              <a:path w="1186179" h="1004570">
                <a:moveTo>
                  <a:pt x="1185791" y="1004387"/>
                </a:moveTo>
                <a:lnTo>
                  <a:pt x="1169024" y="966336"/>
                </a:lnTo>
                <a:lnTo>
                  <a:pt x="1121852" y="935659"/>
                </a:lnTo>
                <a:lnTo>
                  <a:pt x="1048971" y="909867"/>
                </a:lnTo>
                <a:lnTo>
                  <a:pt x="1004357" y="898025"/>
                </a:lnTo>
                <a:lnTo>
                  <a:pt x="955077" y="886471"/>
                </a:lnTo>
                <a:lnTo>
                  <a:pt x="901717" y="874893"/>
                </a:lnTo>
                <a:lnTo>
                  <a:pt x="844864" y="862981"/>
                </a:lnTo>
                <a:lnTo>
                  <a:pt x="785106" y="850423"/>
                </a:lnTo>
                <a:lnTo>
                  <a:pt x="723029" y="836908"/>
                </a:lnTo>
                <a:lnTo>
                  <a:pt x="659221" y="822125"/>
                </a:lnTo>
                <a:lnTo>
                  <a:pt x="594267" y="805763"/>
                </a:lnTo>
                <a:lnTo>
                  <a:pt x="540358" y="790912"/>
                </a:lnTo>
                <a:lnTo>
                  <a:pt x="486533" y="774804"/>
                </a:lnTo>
                <a:lnTo>
                  <a:pt x="433252" y="757468"/>
                </a:lnTo>
                <a:lnTo>
                  <a:pt x="380976" y="738928"/>
                </a:lnTo>
                <a:lnTo>
                  <a:pt x="330168" y="719210"/>
                </a:lnTo>
                <a:lnTo>
                  <a:pt x="281288" y="698342"/>
                </a:lnTo>
                <a:lnTo>
                  <a:pt x="234797" y="676349"/>
                </a:lnTo>
                <a:lnTo>
                  <a:pt x="191157" y="653257"/>
                </a:lnTo>
                <a:lnTo>
                  <a:pt x="150828" y="629092"/>
                </a:lnTo>
                <a:lnTo>
                  <a:pt x="114273" y="603882"/>
                </a:lnTo>
                <a:lnTo>
                  <a:pt x="81951" y="577651"/>
                </a:lnTo>
                <a:lnTo>
                  <a:pt x="54325" y="550427"/>
                </a:lnTo>
                <a:lnTo>
                  <a:pt x="15004" y="493101"/>
                </a:lnTo>
                <a:lnTo>
                  <a:pt x="0" y="432114"/>
                </a:lnTo>
                <a:lnTo>
                  <a:pt x="2769" y="400314"/>
                </a:lnTo>
                <a:lnTo>
                  <a:pt x="32635" y="330479"/>
                </a:lnTo>
                <a:lnTo>
                  <a:pt x="59020" y="295106"/>
                </a:lnTo>
                <a:lnTo>
                  <a:pt x="92409" y="259945"/>
                </a:lnTo>
                <a:lnTo>
                  <a:pt x="132329" y="225382"/>
                </a:lnTo>
                <a:lnTo>
                  <a:pt x="178307" y="191802"/>
                </a:lnTo>
                <a:lnTo>
                  <a:pt x="229869" y="159593"/>
                </a:lnTo>
                <a:lnTo>
                  <a:pt x="286543" y="129139"/>
                </a:lnTo>
                <a:lnTo>
                  <a:pt x="326936" y="109998"/>
                </a:lnTo>
                <a:lnTo>
                  <a:pt x="369248" y="91924"/>
                </a:lnTo>
                <a:lnTo>
                  <a:pt x="413340" y="75030"/>
                </a:lnTo>
                <a:lnTo>
                  <a:pt x="459070" y="59431"/>
                </a:lnTo>
                <a:lnTo>
                  <a:pt x="506301" y="45239"/>
                </a:lnTo>
                <a:lnTo>
                  <a:pt x="554892" y="32567"/>
                </a:lnTo>
                <a:lnTo>
                  <a:pt x="592158" y="24131"/>
                </a:lnTo>
                <a:lnTo>
                  <a:pt x="630042" y="16662"/>
                </a:lnTo>
                <a:lnTo>
                  <a:pt x="668489" y="10211"/>
                </a:lnTo>
                <a:lnTo>
                  <a:pt x="707442" y="4824"/>
                </a:lnTo>
                <a:lnTo>
                  <a:pt x="746867" y="552"/>
                </a:lnTo>
                <a:lnTo>
                  <a:pt x="7530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765384" y="3212230"/>
            <a:ext cx="142432" cy="109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8356200" y="4035141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6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0" y="43124"/>
                </a:lnTo>
                <a:lnTo>
                  <a:pt x="15999" y="0"/>
                </a:lnTo>
                <a:lnTo>
                  <a:pt x="31474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15999" y="0"/>
                </a:lnTo>
                <a:lnTo>
                  <a:pt x="0" y="43124"/>
                </a:lnTo>
                <a:lnTo>
                  <a:pt x="31474" y="43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8356632" y="447067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24"/>
                </a:moveTo>
                <a:lnTo>
                  <a:pt x="15474" y="0"/>
                </a:lnTo>
                <a:lnTo>
                  <a:pt x="31474" y="43124"/>
                </a:lnTo>
                <a:lnTo>
                  <a:pt x="0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24"/>
                </a:moveTo>
                <a:lnTo>
                  <a:pt x="15474" y="0"/>
                </a:lnTo>
                <a:lnTo>
                  <a:pt x="0" y="43324"/>
                </a:lnTo>
                <a:lnTo>
                  <a:pt x="31474" y="431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8187137" y="4693523"/>
            <a:ext cx="3403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55616" y="3009613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47"/>
                </a:lnTo>
              </a:path>
            </a:pathLst>
          </a:custGeom>
          <a:ln w="9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57"/>
                </a:moveTo>
                <a:lnTo>
                  <a:pt x="15649" y="0"/>
                </a:lnTo>
                <a:lnTo>
                  <a:pt x="31474" y="43194"/>
                </a:lnTo>
                <a:lnTo>
                  <a:pt x="0" y="4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94"/>
                </a:moveTo>
                <a:lnTo>
                  <a:pt x="15649" y="0"/>
                </a:lnTo>
                <a:lnTo>
                  <a:pt x="0" y="43257"/>
                </a:lnTo>
                <a:lnTo>
                  <a:pt x="31474" y="4319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8355316" y="3461893"/>
            <a:ext cx="1693" cy="119380"/>
          </a:xfrm>
          <a:custGeom>
            <a:avLst/>
            <a:gdLst/>
            <a:ahLst/>
            <a:cxnLst/>
            <a:rect l="l" t="t" r="r" b="b"/>
            <a:pathLst>
              <a:path w="1270" h="89535">
                <a:moveTo>
                  <a:pt x="1274" y="889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8334350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9"/>
                </a:moveTo>
                <a:lnTo>
                  <a:pt x="15099" y="0"/>
                </a:lnTo>
                <a:lnTo>
                  <a:pt x="31449" y="42999"/>
                </a:lnTo>
                <a:lnTo>
                  <a:pt x="0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8334350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2999"/>
                </a:moveTo>
                <a:lnTo>
                  <a:pt x="15099" y="0"/>
                </a:lnTo>
                <a:lnTo>
                  <a:pt x="0" y="43449"/>
                </a:lnTo>
                <a:lnTo>
                  <a:pt x="31449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 txBox="1"/>
          <p:nvPr/>
        </p:nvSpPr>
        <p:spPr>
          <a:xfrm>
            <a:off x="8187137" y="3667989"/>
            <a:ext cx="3403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54532" y="1984081"/>
            <a:ext cx="0" cy="115147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617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0" y="43132"/>
                </a:lnTo>
                <a:lnTo>
                  <a:pt x="15999" y="0"/>
                </a:lnTo>
                <a:lnTo>
                  <a:pt x="31474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15999" y="0"/>
                </a:lnTo>
                <a:lnTo>
                  <a:pt x="0" y="43132"/>
                </a:lnTo>
                <a:lnTo>
                  <a:pt x="31474" y="433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8354965" y="2419615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 txBox="1"/>
          <p:nvPr/>
        </p:nvSpPr>
        <p:spPr>
          <a:xfrm>
            <a:off x="7958519" y="2642465"/>
            <a:ext cx="7941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354965" y="139408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7958519" y="1616930"/>
            <a:ext cx="7941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57017" y="2241562"/>
            <a:ext cx="1438487" cy="2364740"/>
          </a:xfrm>
          <a:custGeom>
            <a:avLst/>
            <a:gdLst/>
            <a:ahLst/>
            <a:cxnLst/>
            <a:rect l="l" t="t" r="r" b="b"/>
            <a:pathLst>
              <a:path w="1078865" h="1773554">
                <a:moveTo>
                  <a:pt x="0" y="1773346"/>
                </a:moveTo>
                <a:lnTo>
                  <a:pt x="38769" y="1738358"/>
                </a:lnTo>
                <a:lnTo>
                  <a:pt x="102079" y="1726566"/>
                </a:lnTo>
                <a:lnTo>
                  <a:pt x="142951" y="1721572"/>
                </a:lnTo>
                <a:lnTo>
                  <a:pt x="189069" y="1716042"/>
                </a:lnTo>
                <a:lnTo>
                  <a:pt x="239760" y="1709121"/>
                </a:lnTo>
                <a:lnTo>
                  <a:pt x="294350" y="1699958"/>
                </a:lnTo>
                <a:lnTo>
                  <a:pt x="352165" y="1687700"/>
                </a:lnTo>
                <a:lnTo>
                  <a:pt x="412532" y="1671493"/>
                </a:lnTo>
                <a:lnTo>
                  <a:pt x="474776" y="1650485"/>
                </a:lnTo>
                <a:lnTo>
                  <a:pt x="538223" y="1623821"/>
                </a:lnTo>
                <a:lnTo>
                  <a:pt x="576002" y="1605098"/>
                </a:lnTo>
                <a:lnTo>
                  <a:pt x="613776" y="1584169"/>
                </a:lnTo>
                <a:lnTo>
                  <a:pt x="651356" y="1561101"/>
                </a:lnTo>
                <a:lnTo>
                  <a:pt x="688552" y="1535961"/>
                </a:lnTo>
                <a:lnTo>
                  <a:pt x="725175" y="1508816"/>
                </a:lnTo>
                <a:lnTo>
                  <a:pt x="761036" y="1479733"/>
                </a:lnTo>
                <a:lnTo>
                  <a:pt x="795944" y="1448779"/>
                </a:lnTo>
                <a:lnTo>
                  <a:pt x="829711" y="1416021"/>
                </a:lnTo>
                <a:lnTo>
                  <a:pt x="862146" y="1381526"/>
                </a:lnTo>
                <a:lnTo>
                  <a:pt x="893061" y="1345360"/>
                </a:lnTo>
                <a:lnTo>
                  <a:pt x="922266" y="1307592"/>
                </a:lnTo>
                <a:lnTo>
                  <a:pt x="949572" y="1268287"/>
                </a:lnTo>
                <a:lnTo>
                  <a:pt x="974789" y="1227513"/>
                </a:lnTo>
                <a:lnTo>
                  <a:pt x="997727" y="1185336"/>
                </a:lnTo>
                <a:lnTo>
                  <a:pt x="1018197" y="1141824"/>
                </a:lnTo>
                <a:lnTo>
                  <a:pt x="1036010" y="1097044"/>
                </a:lnTo>
                <a:lnTo>
                  <a:pt x="1050976" y="1051063"/>
                </a:lnTo>
                <a:lnTo>
                  <a:pt x="1062906" y="1003947"/>
                </a:lnTo>
                <a:lnTo>
                  <a:pt x="1071610" y="955764"/>
                </a:lnTo>
                <a:lnTo>
                  <a:pt x="1076899" y="906581"/>
                </a:lnTo>
                <a:lnTo>
                  <a:pt x="1078583" y="856464"/>
                </a:lnTo>
                <a:lnTo>
                  <a:pt x="1076472" y="805480"/>
                </a:lnTo>
                <a:lnTo>
                  <a:pt x="1071089" y="758068"/>
                </a:lnTo>
                <a:lnTo>
                  <a:pt x="1062485" y="710204"/>
                </a:lnTo>
                <a:lnTo>
                  <a:pt x="1050786" y="662107"/>
                </a:lnTo>
                <a:lnTo>
                  <a:pt x="1036121" y="613996"/>
                </a:lnTo>
                <a:lnTo>
                  <a:pt x="1018613" y="566091"/>
                </a:lnTo>
                <a:lnTo>
                  <a:pt x="998391" y="518612"/>
                </a:lnTo>
                <a:lnTo>
                  <a:pt x="975581" y="471779"/>
                </a:lnTo>
                <a:lnTo>
                  <a:pt x="950308" y="425810"/>
                </a:lnTo>
                <a:lnTo>
                  <a:pt x="922699" y="380927"/>
                </a:lnTo>
                <a:lnTo>
                  <a:pt x="892881" y="337347"/>
                </a:lnTo>
                <a:lnTo>
                  <a:pt x="860980" y="295291"/>
                </a:lnTo>
                <a:lnTo>
                  <a:pt x="827123" y="254979"/>
                </a:lnTo>
                <a:lnTo>
                  <a:pt x="791442" y="216630"/>
                </a:lnTo>
                <a:lnTo>
                  <a:pt x="754058" y="180463"/>
                </a:lnTo>
                <a:lnTo>
                  <a:pt x="715098" y="146698"/>
                </a:lnTo>
                <a:lnTo>
                  <a:pt x="674688" y="115556"/>
                </a:lnTo>
                <a:lnTo>
                  <a:pt x="632954" y="87254"/>
                </a:lnTo>
                <a:lnTo>
                  <a:pt x="590023" y="62014"/>
                </a:lnTo>
                <a:lnTo>
                  <a:pt x="523667" y="30374"/>
                </a:lnTo>
                <a:lnTo>
                  <a:pt x="455324" y="6857"/>
                </a:lnTo>
                <a:lnTo>
                  <a:pt x="429274" y="282"/>
                </a:lnTo>
                <a:lnTo>
                  <a:pt x="427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8800415" y="2187175"/>
            <a:ext cx="144632" cy="10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8354150" y="2236532"/>
            <a:ext cx="1799167" cy="2959947"/>
          </a:xfrm>
          <a:custGeom>
            <a:avLst/>
            <a:gdLst/>
            <a:ahLst/>
            <a:cxnLst/>
            <a:rect l="l" t="t" r="r" b="b"/>
            <a:pathLst>
              <a:path w="1349375" h="2219960">
                <a:moveTo>
                  <a:pt x="0" y="2219618"/>
                </a:moveTo>
                <a:lnTo>
                  <a:pt x="36528" y="2194513"/>
                </a:lnTo>
                <a:lnTo>
                  <a:pt x="97011" y="2189200"/>
                </a:lnTo>
                <a:lnTo>
                  <a:pt x="136489" y="2187810"/>
                </a:lnTo>
                <a:lnTo>
                  <a:pt x="181411" y="2186304"/>
                </a:lnTo>
                <a:lnTo>
                  <a:pt x="231242" y="2183963"/>
                </a:lnTo>
                <a:lnTo>
                  <a:pt x="285448" y="2180066"/>
                </a:lnTo>
                <a:lnTo>
                  <a:pt x="343495" y="2173894"/>
                </a:lnTo>
                <a:lnTo>
                  <a:pt x="404848" y="2164725"/>
                </a:lnTo>
                <a:lnTo>
                  <a:pt x="468971" y="2151841"/>
                </a:lnTo>
                <a:lnTo>
                  <a:pt x="535332" y="2134521"/>
                </a:lnTo>
                <a:lnTo>
                  <a:pt x="603394" y="2112045"/>
                </a:lnTo>
                <a:lnTo>
                  <a:pt x="672623" y="2083693"/>
                </a:lnTo>
                <a:lnTo>
                  <a:pt x="710001" y="2065866"/>
                </a:lnTo>
                <a:lnTo>
                  <a:pt x="747439" y="2046192"/>
                </a:lnTo>
                <a:lnTo>
                  <a:pt x="784816" y="2024717"/>
                </a:lnTo>
                <a:lnTo>
                  <a:pt x="822012" y="2001487"/>
                </a:lnTo>
                <a:lnTo>
                  <a:pt x="858905" y="1976548"/>
                </a:lnTo>
                <a:lnTo>
                  <a:pt x="895374" y="1949947"/>
                </a:lnTo>
                <a:lnTo>
                  <a:pt x="931297" y="1921729"/>
                </a:lnTo>
                <a:lnTo>
                  <a:pt x="966555" y="1891941"/>
                </a:lnTo>
                <a:lnTo>
                  <a:pt x="1001025" y="1860628"/>
                </a:lnTo>
                <a:lnTo>
                  <a:pt x="1034586" y="1827837"/>
                </a:lnTo>
                <a:lnTo>
                  <a:pt x="1067118" y="1793614"/>
                </a:lnTo>
                <a:lnTo>
                  <a:pt x="1098499" y="1758004"/>
                </a:lnTo>
                <a:lnTo>
                  <a:pt x="1128609" y="1721054"/>
                </a:lnTo>
                <a:lnTo>
                  <a:pt x="1157325" y="1682809"/>
                </a:lnTo>
                <a:lnTo>
                  <a:pt x="1184528" y="1643317"/>
                </a:lnTo>
                <a:lnTo>
                  <a:pt x="1210095" y="1602622"/>
                </a:lnTo>
                <a:lnTo>
                  <a:pt x="1233906" y="1560772"/>
                </a:lnTo>
                <a:lnTo>
                  <a:pt x="1255839" y="1517811"/>
                </a:lnTo>
                <a:lnTo>
                  <a:pt x="1275774" y="1473787"/>
                </a:lnTo>
                <a:lnTo>
                  <a:pt x="1293590" y="1428745"/>
                </a:lnTo>
                <a:lnTo>
                  <a:pt x="1309164" y="1382731"/>
                </a:lnTo>
                <a:lnTo>
                  <a:pt x="1322377" y="1335792"/>
                </a:lnTo>
                <a:lnTo>
                  <a:pt x="1333107" y="1287973"/>
                </a:lnTo>
                <a:lnTo>
                  <a:pt x="1341233" y="1239320"/>
                </a:lnTo>
                <a:lnTo>
                  <a:pt x="1346633" y="1189880"/>
                </a:lnTo>
                <a:lnTo>
                  <a:pt x="1349187" y="1139698"/>
                </a:lnTo>
                <a:lnTo>
                  <a:pt x="1348774" y="1088821"/>
                </a:lnTo>
                <a:lnTo>
                  <a:pt x="1345272" y="1037295"/>
                </a:lnTo>
                <a:lnTo>
                  <a:pt x="1339601" y="991730"/>
                </a:lnTo>
                <a:lnTo>
                  <a:pt x="1331542" y="945821"/>
                </a:lnTo>
                <a:lnTo>
                  <a:pt x="1321161" y="899684"/>
                </a:lnTo>
                <a:lnTo>
                  <a:pt x="1308527" y="853438"/>
                </a:lnTo>
                <a:lnTo>
                  <a:pt x="1293708" y="807200"/>
                </a:lnTo>
                <a:lnTo>
                  <a:pt x="1276772" y="761086"/>
                </a:lnTo>
                <a:lnTo>
                  <a:pt x="1257787" y="715216"/>
                </a:lnTo>
                <a:lnTo>
                  <a:pt x="1236822" y="669706"/>
                </a:lnTo>
                <a:lnTo>
                  <a:pt x="1213944" y="624673"/>
                </a:lnTo>
                <a:lnTo>
                  <a:pt x="1189222" y="580236"/>
                </a:lnTo>
                <a:lnTo>
                  <a:pt x="1162724" y="536511"/>
                </a:lnTo>
                <a:lnTo>
                  <a:pt x="1134518" y="493616"/>
                </a:lnTo>
                <a:lnTo>
                  <a:pt x="1104671" y="451669"/>
                </a:lnTo>
                <a:lnTo>
                  <a:pt x="1073253" y="410786"/>
                </a:lnTo>
                <a:lnTo>
                  <a:pt x="1040330" y="371086"/>
                </a:lnTo>
                <a:lnTo>
                  <a:pt x="1005972" y="332686"/>
                </a:lnTo>
                <a:lnTo>
                  <a:pt x="970246" y="295704"/>
                </a:lnTo>
                <a:lnTo>
                  <a:pt x="933220" y="260256"/>
                </a:lnTo>
                <a:lnTo>
                  <a:pt x="894961" y="226460"/>
                </a:lnTo>
                <a:lnTo>
                  <a:pt x="855538" y="194434"/>
                </a:lnTo>
                <a:lnTo>
                  <a:pt x="815020" y="164295"/>
                </a:lnTo>
                <a:lnTo>
                  <a:pt x="773474" y="136161"/>
                </a:lnTo>
                <a:lnTo>
                  <a:pt x="730969" y="110149"/>
                </a:lnTo>
                <a:lnTo>
                  <a:pt x="687573" y="86377"/>
                </a:lnTo>
                <a:lnTo>
                  <a:pt x="643354" y="64961"/>
                </a:lnTo>
                <a:lnTo>
                  <a:pt x="598380" y="46019"/>
                </a:lnTo>
                <a:lnTo>
                  <a:pt x="552721" y="29669"/>
                </a:lnTo>
                <a:lnTo>
                  <a:pt x="506448" y="16029"/>
                </a:lnTo>
                <a:lnTo>
                  <a:pt x="459599" y="5214"/>
                </a:lnTo>
                <a:lnTo>
                  <a:pt x="435999" y="904"/>
                </a:lnTo>
                <a:lnTo>
                  <a:pt x="430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8800449" y="2182012"/>
            <a:ext cx="143665" cy="109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6143454" y="3265076"/>
            <a:ext cx="1739053" cy="2033693"/>
          </a:xfrm>
          <a:custGeom>
            <a:avLst/>
            <a:gdLst/>
            <a:ahLst/>
            <a:cxnLst/>
            <a:rect l="l" t="t" r="r" b="b"/>
            <a:pathLst>
              <a:path w="1304289" h="1525270">
                <a:moveTo>
                  <a:pt x="1303722" y="1525159"/>
                </a:moveTo>
                <a:lnTo>
                  <a:pt x="1247851" y="1524232"/>
                </a:lnTo>
                <a:lnTo>
                  <a:pt x="1192050" y="1521486"/>
                </a:lnTo>
                <a:lnTo>
                  <a:pt x="1136413" y="1516975"/>
                </a:lnTo>
                <a:lnTo>
                  <a:pt x="1081032" y="1510753"/>
                </a:lnTo>
                <a:lnTo>
                  <a:pt x="1026001" y="1502872"/>
                </a:lnTo>
                <a:lnTo>
                  <a:pt x="971413" y="1493387"/>
                </a:lnTo>
                <a:lnTo>
                  <a:pt x="917362" y="1482350"/>
                </a:lnTo>
                <a:lnTo>
                  <a:pt x="863939" y="1469816"/>
                </a:lnTo>
                <a:lnTo>
                  <a:pt x="811239" y="1455838"/>
                </a:lnTo>
                <a:lnTo>
                  <a:pt x="759355" y="1440469"/>
                </a:lnTo>
                <a:lnTo>
                  <a:pt x="708380" y="1423763"/>
                </a:lnTo>
                <a:lnTo>
                  <a:pt x="658408" y="1405773"/>
                </a:lnTo>
                <a:lnTo>
                  <a:pt x="609530" y="1386553"/>
                </a:lnTo>
                <a:lnTo>
                  <a:pt x="561841" y="1366157"/>
                </a:lnTo>
                <a:lnTo>
                  <a:pt x="515434" y="1344637"/>
                </a:lnTo>
                <a:lnTo>
                  <a:pt x="470402" y="1322048"/>
                </a:lnTo>
                <a:lnTo>
                  <a:pt x="426838" y="1298442"/>
                </a:lnTo>
                <a:lnTo>
                  <a:pt x="384836" y="1273874"/>
                </a:lnTo>
                <a:lnTo>
                  <a:pt x="344488" y="1248396"/>
                </a:lnTo>
                <a:lnTo>
                  <a:pt x="305888" y="1222063"/>
                </a:lnTo>
                <a:lnTo>
                  <a:pt x="269129" y="1194928"/>
                </a:lnTo>
                <a:lnTo>
                  <a:pt x="234304" y="1167044"/>
                </a:lnTo>
                <a:lnTo>
                  <a:pt x="201507" y="1138465"/>
                </a:lnTo>
                <a:lnTo>
                  <a:pt x="170830" y="1109244"/>
                </a:lnTo>
                <a:lnTo>
                  <a:pt x="142367" y="1079435"/>
                </a:lnTo>
                <a:lnTo>
                  <a:pt x="116211" y="1049091"/>
                </a:lnTo>
                <a:lnTo>
                  <a:pt x="92455" y="1018266"/>
                </a:lnTo>
                <a:lnTo>
                  <a:pt x="52517" y="955386"/>
                </a:lnTo>
                <a:lnTo>
                  <a:pt x="23297" y="891223"/>
                </a:lnTo>
                <a:lnTo>
                  <a:pt x="5543" y="826205"/>
                </a:lnTo>
                <a:lnTo>
                  <a:pt x="0" y="760760"/>
                </a:lnTo>
                <a:lnTo>
                  <a:pt x="3004" y="719823"/>
                </a:lnTo>
                <a:lnTo>
                  <a:pt x="10891" y="678992"/>
                </a:lnTo>
                <a:lnTo>
                  <a:pt x="23480" y="638371"/>
                </a:lnTo>
                <a:lnTo>
                  <a:pt x="40593" y="598064"/>
                </a:lnTo>
                <a:lnTo>
                  <a:pt x="62049" y="558176"/>
                </a:lnTo>
                <a:lnTo>
                  <a:pt x="87669" y="518811"/>
                </a:lnTo>
                <a:lnTo>
                  <a:pt x="117274" y="480074"/>
                </a:lnTo>
                <a:lnTo>
                  <a:pt x="150684" y="442068"/>
                </a:lnTo>
                <a:lnTo>
                  <a:pt x="187720" y="404897"/>
                </a:lnTo>
                <a:lnTo>
                  <a:pt x="228202" y="368668"/>
                </a:lnTo>
                <a:lnTo>
                  <a:pt x="271950" y="333482"/>
                </a:lnTo>
                <a:lnTo>
                  <a:pt x="318785" y="299446"/>
                </a:lnTo>
                <a:lnTo>
                  <a:pt x="368528" y="266662"/>
                </a:lnTo>
                <a:lnTo>
                  <a:pt x="420999" y="235237"/>
                </a:lnTo>
                <a:lnTo>
                  <a:pt x="463580" y="211796"/>
                </a:lnTo>
                <a:lnTo>
                  <a:pt x="507618" y="189289"/>
                </a:lnTo>
                <a:lnTo>
                  <a:pt x="553028" y="167766"/>
                </a:lnTo>
                <a:lnTo>
                  <a:pt x="599727" y="147276"/>
                </a:lnTo>
                <a:lnTo>
                  <a:pt x="647629" y="127868"/>
                </a:lnTo>
                <a:lnTo>
                  <a:pt x="696652" y="109590"/>
                </a:lnTo>
                <a:lnTo>
                  <a:pt x="746710" y="92493"/>
                </a:lnTo>
                <a:lnTo>
                  <a:pt x="797720" y="76626"/>
                </a:lnTo>
                <a:lnTo>
                  <a:pt x="849598" y="62037"/>
                </a:lnTo>
                <a:lnTo>
                  <a:pt x="896958" y="50041"/>
                </a:lnTo>
                <a:lnTo>
                  <a:pt x="944888" y="39156"/>
                </a:lnTo>
                <a:lnTo>
                  <a:pt x="993327" y="29416"/>
                </a:lnTo>
                <a:lnTo>
                  <a:pt x="1042217" y="20859"/>
                </a:lnTo>
                <a:lnTo>
                  <a:pt x="1091497" y="13519"/>
                </a:lnTo>
                <a:lnTo>
                  <a:pt x="1153538" y="6112"/>
                </a:lnTo>
                <a:lnTo>
                  <a:pt x="1215972" y="734"/>
                </a:lnTo>
                <a:lnTo>
                  <a:pt x="122727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7765784" y="3210443"/>
            <a:ext cx="141965" cy="10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42219" y="4291224"/>
            <a:ext cx="1139613" cy="1007533"/>
          </a:xfrm>
          <a:custGeom>
            <a:avLst/>
            <a:gdLst/>
            <a:ahLst/>
            <a:cxnLst/>
            <a:rect l="l" t="t" r="r" b="b"/>
            <a:pathLst>
              <a:path w="854710" h="755650">
                <a:moveTo>
                  <a:pt x="854648" y="755548"/>
                </a:moveTo>
                <a:lnTo>
                  <a:pt x="793617" y="754277"/>
                </a:lnTo>
                <a:lnTo>
                  <a:pt x="732808" y="750545"/>
                </a:lnTo>
                <a:lnTo>
                  <a:pt x="672507" y="744475"/>
                </a:lnTo>
                <a:lnTo>
                  <a:pt x="612999" y="736191"/>
                </a:lnTo>
                <a:lnTo>
                  <a:pt x="554572" y="725815"/>
                </a:lnTo>
                <a:lnTo>
                  <a:pt x="497510" y="713471"/>
                </a:lnTo>
                <a:lnTo>
                  <a:pt x="442100" y="699280"/>
                </a:lnTo>
                <a:lnTo>
                  <a:pt x="388629" y="683368"/>
                </a:lnTo>
                <a:lnTo>
                  <a:pt x="337381" y="665856"/>
                </a:lnTo>
                <a:lnTo>
                  <a:pt x="288643" y="646867"/>
                </a:lnTo>
                <a:lnTo>
                  <a:pt x="242702" y="626525"/>
                </a:lnTo>
                <a:lnTo>
                  <a:pt x="199842" y="604952"/>
                </a:lnTo>
                <a:lnTo>
                  <a:pt x="160351" y="582272"/>
                </a:lnTo>
                <a:lnTo>
                  <a:pt x="124514" y="558608"/>
                </a:lnTo>
                <a:lnTo>
                  <a:pt x="92617" y="534082"/>
                </a:lnTo>
                <a:lnTo>
                  <a:pt x="41788" y="482937"/>
                </a:lnTo>
                <a:lnTo>
                  <a:pt x="10153" y="429823"/>
                </a:lnTo>
                <a:lnTo>
                  <a:pt x="0" y="375724"/>
                </a:lnTo>
                <a:lnTo>
                  <a:pt x="5895" y="340171"/>
                </a:lnTo>
                <a:lnTo>
                  <a:pt x="21397" y="304893"/>
                </a:lnTo>
                <a:lnTo>
                  <a:pt x="45871" y="270169"/>
                </a:lnTo>
                <a:lnTo>
                  <a:pt x="78684" y="236277"/>
                </a:lnTo>
                <a:lnTo>
                  <a:pt x="119202" y="203498"/>
                </a:lnTo>
                <a:lnTo>
                  <a:pt x="166791" y="172110"/>
                </a:lnTo>
                <a:lnTo>
                  <a:pt x="220818" y="142392"/>
                </a:lnTo>
                <a:lnTo>
                  <a:pt x="280649" y="114624"/>
                </a:lnTo>
                <a:lnTo>
                  <a:pt x="323455" y="97332"/>
                </a:lnTo>
                <a:lnTo>
                  <a:pt x="368374" y="81110"/>
                </a:lnTo>
                <a:lnTo>
                  <a:pt x="415217" y="66040"/>
                </a:lnTo>
                <a:lnTo>
                  <a:pt x="463799" y="52206"/>
                </a:lnTo>
                <a:lnTo>
                  <a:pt x="513930" y="39690"/>
                </a:lnTo>
                <a:lnTo>
                  <a:pt x="565423" y="28574"/>
                </a:lnTo>
                <a:lnTo>
                  <a:pt x="604817" y="21212"/>
                </a:lnTo>
                <a:lnTo>
                  <a:pt x="644795" y="14715"/>
                </a:lnTo>
                <a:lnTo>
                  <a:pt x="685274" y="9123"/>
                </a:lnTo>
                <a:lnTo>
                  <a:pt x="726173" y="4474"/>
                </a:lnTo>
                <a:lnTo>
                  <a:pt x="767423" y="799"/>
                </a:lnTo>
                <a:lnTo>
                  <a:pt x="770873" y="524"/>
                </a:lnTo>
                <a:lnTo>
                  <a:pt x="774323" y="274"/>
                </a:lnTo>
                <a:lnTo>
                  <a:pt x="777773" y="24"/>
                </a:lnTo>
                <a:lnTo>
                  <a:pt x="7782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765651" y="4236592"/>
            <a:ext cx="142099" cy="109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8357017" y="2250269"/>
            <a:ext cx="1004993" cy="1330959"/>
          </a:xfrm>
          <a:custGeom>
            <a:avLst/>
            <a:gdLst/>
            <a:ahLst/>
            <a:cxnLst/>
            <a:rect l="l" t="t" r="r" b="b"/>
            <a:pathLst>
              <a:path w="753745" h="998219">
                <a:moveTo>
                  <a:pt x="0" y="997667"/>
                </a:moveTo>
                <a:lnTo>
                  <a:pt x="20904" y="951960"/>
                </a:lnTo>
                <a:lnTo>
                  <a:pt x="77787" y="918240"/>
                </a:lnTo>
                <a:lnTo>
                  <a:pt x="116987" y="903636"/>
                </a:lnTo>
                <a:lnTo>
                  <a:pt x="161902" y="889344"/>
                </a:lnTo>
                <a:lnTo>
                  <a:pt x="211439" y="874466"/>
                </a:lnTo>
                <a:lnTo>
                  <a:pt x="264505" y="858108"/>
                </a:lnTo>
                <a:lnTo>
                  <a:pt x="320006" y="839374"/>
                </a:lnTo>
                <a:lnTo>
                  <a:pt x="376849" y="817368"/>
                </a:lnTo>
                <a:lnTo>
                  <a:pt x="420790" y="797725"/>
                </a:lnTo>
                <a:lnTo>
                  <a:pt x="464312" y="775697"/>
                </a:lnTo>
                <a:lnTo>
                  <a:pt x="506851" y="751363"/>
                </a:lnTo>
                <a:lnTo>
                  <a:pt x="547840" y="724806"/>
                </a:lnTo>
                <a:lnTo>
                  <a:pt x="586713" y="696105"/>
                </a:lnTo>
                <a:lnTo>
                  <a:pt x="622906" y="665341"/>
                </a:lnTo>
                <a:lnTo>
                  <a:pt x="655852" y="632595"/>
                </a:lnTo>
                <a:lnTo>
                  <a:pt x="684986" y="597947"/>
                </a:lnTo>
                <a:lnTo>
                  <a:pt x="709742" y="561479"/>
                </a:lnTo>
                <a:lnTo>
                  <a:pt x="729554" y="523271"/>
                </a:lnTo>
                <a:lnTo>
                  <a:pt x="743857" y="483405"/>
                </a:lnTo>
                <a:lnTo>
                  <a:pt x="752085" y="441959"/>
                </a:lnTo>
                <a:lnTo>
                  <a:pt x="753673" y="399016"/>
                </a:lnTo>
                <a:lnTo>
                  <a:pt x="747480" y="351036"/>
                </a:lnTo>
                <a:lnTo>
                  <a:pt x="733501" y="302327"/>
                </a:lnTo>
                <a:lnTo>
                  <a:pt x="712414" y="253823"/>
                </a:lnTo>
                <a:lnTo>
                  <a:pt x="684895" y="206460"/>
                </a:lnTo>
                <a:lnTo>
                  <a:pt x="651623" y="161169"/>
                </a:lnTo>
                <a:lnTo>
                  <a:pt x="613273" y="118887"/>
                </a:lnTo>
                <a:lnTo>
                  <a:pt x="581592" y="89712"/>
                </a:lnTo>
                <a:lnTo>
                  <a:pt x="547714" y="63148"/>
                </a:lnTo>
                <a:lnTo>
                  <a:pt x="511929" y="39589"/>
                </a:lnTo>
                <a:lnTo>
                  <a:pt x="474524" y="19429"/>
                </a:lnTo>
                <a:lnTo>
                  <a:pt x="435774" y="3064"/>
                </a:lnTo>
                <a:lnTo>
                  <a:pt x="432499" y="1882"/>
                </a:lnTo>
                <a:lnTo>
                  <a:pt x="430874" y="1304"/>
                </a:lnTo>
                <a:lnTo>
                  <a:pt x="4270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8800116" y="2196219"/>
            <a:ext cx="146099" cy="108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7881751" y="5196023"/>
            <a:ext cx="944880" cy="19236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306486">
              <a:spcBef>
                <a:spcPts val="60"/>
              </a:spcBef>
            </a:pPr>
            <a:r>
              <a:rPr sz="1200" spc="-27" dirty="0"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932151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932150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8125326" y="2119473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32151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932150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 txBox="1"/>
          <p:nvPr/>
        </p:nvSpPr>
        <p:spPr>
          <a:xfrm>
            <a:off x="8125326" y="3155245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932151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7932150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 txBox="1"/>
          <p:nvPr/>
        </p:nvSpPr>
        <p:spPr>
          <a:xfrm>
            <a:off x="8125326" y="4180767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98825" y="627319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94865" y="5503749"/>
            <a:ext cx="1324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Dense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20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1976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5492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Efficient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networks...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23399" y="682547"/>
            <a:ext cx="9576645" cy="5064889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SqueezeNet: AlexNet-level Accuracy With 50x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Fewer  Parameters and &lt;0.5Mb </a:t>
            </a:r>
            <a:r>
              <a:rPr sz="3200" dirty="0">
                <a:latin typeface="Arial"/>
                <a:cs typeface="Arial"/>
              </a:rPr>
              <a:t>Model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Size</a:t>
            </a:r>
            <a:endParaRPr sz="3200" dirty="0">
              <a:latin typeface="Arial"/>
              <a:cs typeface="Arial"/>
            </a:endParaRPr>
          </a:p>
          <a:p>
            <a:pPr marL="73657">
              <a:spcBef>
                <a:spcPts val="693"/>
              </a:spcBef>
            </a:pPr>
            <a:r>
              <a:rPr sz="1867" i="1" spc="-7" dirty="0">
                <a:latin typeface="Arial"/>
                <a:cs typeface="Arial"/>
              </a:rPr>
              <a:t>[Iandola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67" dirty="0">
              <a:latin typeface="Times New Roman"/>
              <a:cs typeface="Times New Roman"/>
            </a:endParaRPr>
          </a:p>
          <a:p>
            <a:pPr marL="626518" marR="4354296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Fire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modules consisting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‘squeeze’ layer with 1x1 filters  feeding an ‘expand’ layer with 1x1  and 3x3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  <a:p>
            <a:pPr marL="626518" marR="5438851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 level accuracy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  ImageNet with 50x fewer  parameters</a:t>
            </a:r>
            <a:endParaRPr sz="2400" dirty="0">
              <a:latin typeface="Arial"/>
              <a:cs typeface="Arial"/>
            </a:endParaRPr>
          </a:p>
          <a:p>
            <a:pPr marL="626518" marR="4825879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compress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510x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smaller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than AlexNet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(0.5Mb)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7928" y="2007724"/>
            <a:ext cx="5665576" cy="356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5955788" y="5575199"/>
            <a:ext cx="612309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Iandola, Han, </a:t>
            </a:r>
            <a:r>
              <a:rPr sz="1067" dirty="0">
                <a:latin typeface="Arial"/>
                <a:cs typeface="Arial"/>
              </a:rPr>
              <a:t>Moskewicz, </a:t>
            </a:r>
            <a:r>
              <a:rPr sz="1067" spc="-7" dirty="0">
                <a:latin typeface="Arial"/>
                <a:cs typeface="Arial"/>
              </a:rPr>
              <a:t>Ashraf, Dally, Keutzer, 2017.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626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118067" y="67667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Study Bonus: DeepMind’s AlphaGo</a:t>
            </a:r>
          </a:p>
        </p:txBody>
      </p:sp>
      <p:pic>
        <p:nvPicPr>
          <p:cNvPr id="1056" name="Shape 105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00" y="1628800"/>
            <a:ext cx="4402853" cy="3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1571702"/>
            <a:ext cx="5178400" cy="308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34" y="1960336"/>
            <a:ext cx="2130833" cy="279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32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32" y="6250656"/>
            <a:ext cx="6019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2018" y="6241109"/>
            <a:ext cx="18973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66734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13" dirty="0">
                <a:solidFill>
                  <a:srgbClr val="000000"/>
                </a:solidFill>
              </a:rPr>
              <a:t>Summary: </a:t>
            </a:r>
            <a:r>
              <a:rPr sz="4000" spc="-7" dirty="0">
                <a:solidFill>
                  <a:srgbClr val="000000"/>
                </a:solidFill>
              </a:rPr>
              <a:t>CNN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spc="-13" dirty="0">
                <a:solidFill>
                  <a:srgbClr val="000000"/>
                </a:solidFill>
              </a:rPr>
              <a:t>Architectures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7198824" y="6241109"/>
            <a:ext cx="21065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2667" spc="-2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4000" baseline="31944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3125" y="6455707"/>
            <a:ext cx="2226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699" y="1302907"/>
            <a:ext cx="2490893" cy="294873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112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Case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Studies</a:t>
            </a:r>
            <a:endParaRPr sz="3200" dirty="0">
              <a:latin typeface="Arial"/>
              <a:cs typeface="Arial"/>
            </a:endParaRPr>
          </a:p>
          <a:p>
            <a:pPr marL="669695" indent="-406390">
              <a:lnSpc>
                <a:spcPts val="2873"/>
              </a:lnSpc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VGG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GoogLeNet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067" dirty="0">
              <a:latin typeface="Times New Roman"/>
              <a:cs typeface="Times New Roman"/>
            </a:endParaRPr>
          </a:p>
          <a:p>
            <a:pPr marL="16933"/>
            <a:r>
              <a:rPr sz="3200" spc="-7" dirty="0">
                <a:latin typeface="Arial"/>
                <a:cs typeface="Arial"/>
              </a:rPr>
              <a:t>Also....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998" y="4196830"/>
            <a:ext cx="387688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NiN </a:t>
            </a:r>
            <a:r>
              <a:rPr sz="2400" dirty="0">
                <a:latin typeface="Arial"/>
                <a:cs typeface="Arial"/>
              </a:rPr>
              <a:t>(Network </a:t>
            </a:r>
            <a:r>
              <a:rPr sz="2400" spc="-7" dirty="0">
                <a:latin typeface="Arial"/>
                <a:cs typeface="Arial"/>
              </a:rPr>
              <a:t>in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Wide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ResNeXT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Stochastic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0114" y="4200538"/>
            <a:ext cx="2114973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DenseNet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FractalNet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SqueezeNet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6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0567"/>
            <a:ext cx="1962912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9286" y="3574973"/>
            <a:ext cx="572135" cy="561975"/>
          </a:xfrm>
          <a:custGeom>
            <a:avLst/>
            <a:gdLst/>
            <a:ahLst/>
            <a:cxnLst/>
            <a:rect l="l" t="t" r="r" b="b"/>
            <a:pathLst>
              <a:path w="572135" h="561975">
                <a:moveTo>
                  <a:pt x="0" y="280792"/>
                </a:moveTo>
                <a:lnTo>
                  <a:pt x="3740" y="235246"/>
                </a:lnTo>
                <a:lnTo>
                  <a:pt x="14571" y="192040"/>
                </a:lnTo>
                <a:lnTo>
                  <a:pt x="31903" y="151752"/>
                </a:lnTo>
                <a:lnTo>
                  <a:pt x="55148" y="114960"/>
                </a:lnTo>
                <a:lnTo>
                  <a:pt x="83716" y="82242"/>
                </a:lnTo>
                <a:lnTo>
                  <a:pt x="117021" y="54176"/>
                </a:lnTo>
                <a:lnTo>
                  <a:pt x="154473" y="31341"/>
                </a:lnTo>
                <a:lnTo>
                  <a:pt x="195483" y="14314"/>
                </a:lnTo>
                <a:lnTo>
                  <a:pt x="239464" y="3675"/>
                </a:lnTo>
                <a:lnTo>
                  <a:pt x="285827" y="0"/>
                </a:lnTo>
                <a:lnTo>
                  <a:pt x="332190" y="3675"/>
                </a:lnTo>
                <a:lnTo>
                  <a:pt x="376171" y="14314"/>
                </a:lnTo>
                <a:lnTo>
                  <a:pt x="417181" y="31341"/>
                </a:lnTo>
                <a:lnTo>
                  <a:pt x="454633" y="54176"/>
                </a:lnTo>
                <a:lnTo>
                  <a:pt x="487938" y="82242"/>
                </a:lnTo>
                <a:lnTo>
                  <a:pt x="516507" y="114960"/>
                </a:lnTo>
                <a:lnTo>
                  <a:pt x="539751" y="151752"/>
                </a:lnTo>
                <a:lnTo>
                  <a:pt x="557083" y="192040"/>
                </a:lnTo>
                <a:lnTo>
                  <a:pt x="567914" y="235246"/>
                </a:lnTo>
                <a:lnTo>
                  <a:pt x="571655" y="280792"/>
                </a:lnTo>
                <a:lnTo>
                  <a:pt x="567914" y="326338"/>
                </a:lnTo>
                <a:lnTo>
                  <a:pt x="557083" y="369544"/>
                </a:lnTo>
                <a:lnTo>
                  <a:pt x="539751" y="409832"/>
                </a:lnTo>
                <a:lnTo>
                  <a:pt x="516507" y="446625"/>
                </a:lnTo>
                <a:lnTo>
                  <a:pt x="487938" y="479343"/>
                </a:lnTo>
                <a:lnTo>
                  <a:pt x="454633" y="507408"/>
                </a:lnTo>
                <a:lnTo>
                  <a:pt x="417181" y="530243"/>
                </a:lnTo>
                <a:lnTo>
                  <a:pt x="376171" y="547270"/>
                </a:lnTo>
                <a:lnTo>
                  <a:pt x="332190" y="557910"/>
                </a:lnTo>
                <a:lnTo>
                  <a:pt x="285827" y="561585"/>
                </a:lnTo>
                <a:lnTo>
                  <a:pt x="239464" y="557910"/>
                </a:lnTo>
                <a:lnTo>
                  <a:pt x="195483" y="547270"/>
                </a:lnTo>
                <a:lnTo>
                  <a:pt x="154473" y="530243"/>
                </a:lnTo>
                <a:lnTo>
                  <a:pt x="117021" y="507408"/>
                </a:lnTo>
                <a:lnTo>
                  <a:pt x="83716" y="479343"/>
                </a:lnTo>
                <a:lnTo>
                  <a:pt x="55148" y="446625"/>
                </a:lnTo>
                <a:lnTo>
                  <a:pt x="31903" y="409832"/>
                </a:lnTo>
                <a:lnTo>
                  <a:pt x="14571" y="369544"/>
                </a:lnTo>
                <a:lnTo>
                  <a:pt x="3740" y="326338"/>
                </a:lnTo>
                <a:lnTo>
                  <a:pt x="0" y="28079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2342" y="3639527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23456" y="0"/>
                </a:moveTo>
                <a:lnTo>
                  <a:pt x="0" y="23964"/>
                </a:lnTo>
                <a:lnTo>
                  <a:pt x="195364" y="215188"/>
                </a:lnTo>
                <a:lnTo>
                  <a:pt x="0" y="406400"/>
                </a:lnTo>
                <a:lnTo>
                  <a:pt x="23456" y="430377"/>
                </a:lnTo>
                <a:lnTo>
                  <a:pt x="219341" y="238658"/>
                </a:lnTo>
                <a:lnTo>
                  <a:pt x="267300" y="238658"/>
                </a:lnTo>
                <a:lnTo>
                  <a:pt x="243319" y="215188"/>
                </a:lnTo>
                <a:lnTo>
                  <a:pt x="267298" y="191719"/>
                </a:lnTo>
                <a:lnTo>
                  <a:pt x="219341" y="191719"/>
                </a:lnTo>
                <a:lnTo>
                  <a:pt x="23456" y="0"/>
                </a:lnTo>
                <a:close/>
              </a:path>
              <a:path w="438785" h="430529">
                <a:moveTo>
                  <a:pt x="267300" y="238658"/>
                </a:moveTo>
                <a:lnTo>
                  <a:pt x="219341" y="238658"/>
                </a:lnTo>
                <a:lnTo>
                  <a:pt x="415226" y="430377"/>
                </a:lnTo>
                <a:lnTo>
                  <a:pt x="438696" y="406400"/>
                </a:lnTo>
                <a:lnTo>
                  <a:pt x="267300" y="238658"/>
                </a:lnTo>
                <a:close/>
              </a:path>
              <a:path w="438785" h="430529">
                <a:moveTo>
                  <a:pt x="415226" y="0"/>
                </a:moveTo>
                <a:lnTo>
                  <a:pt x="219341" y="191719"/>
                </a:lnTo>
                <a:lnTo>
                  <a:pt x="267298" y="191719"/>
                </a:lnTo>
                <a:lnTo>
                  <a:pt x="438696" y="23964"/>
                </a:lnTo>
                <a:lnTo>
                  <a:pt x="41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337" y="3639523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0" y="23972"/>
                </a:moveTo>
                <a:lnTo>
                  <a:pt x="23463" y="0"/>
                </a:lnTo>
                <a:lnTo>
                  <a:pt x="219348" y="191724"/>
                </a:lnTo>
                <a:lnTo>
                  <a:pt x="415233" y="0"/>
                </a:lnTo>
                <a:lnTo>
                  <a:pt x="438696" y="23972"/>
                </a:lnTo>
                <a:lnTo>
                  <a:pt x="243326" y="215192"/>
                </a:lnTo>
                <a:lnTo>
                  <a:pt x="438696" y="406412"/>
                </a:lnTo>
                <a:lnTo>
                  <a:pt x="415233" y="430384"/>
                </a:lnTo>
                <a:lnTo>
                  <a:pt x="219348" y="238660"/>
                </a:lnTo>
                <a:lnTo>
                  <a:pt x="23463" y="430384"/>
                </a:lnTo>
                <a:lnTo>
                  <a:pt x="0" y="406412"/>
                </a:lnTo>
                <a:lnTo>
                  <a:pt x="195370" y="215192"/>
                </a:lnTo>
                <a:lnTo>
                  <a:pt x="0" y="239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2356" y="4894579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9269" y="3648874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464223" y="0"/>
                </a:moveTo>
                <a:lnTo>
                  <a:pt x="0" y="0"/>
                </a:lnTo>
                <a:lnTo>
                  <a:pt x="0" y="132080"/>
                </a:lnTo>
                <a:lnTo>
                  <a:pt x="464223" y="132080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269" y="3928465"/>
            <a:ext cx="464820" cy="132715"/>
          </a:xfrm>
          <a:custGeom>
            <a:avLst/>
            <a:gdLst/>
            <a:ahLst/>
            <a:cxnLst/>
            <a:rect l="l" t="t" r="r" b="b"/>
            <a:pathLst>
              <a:path w="464820" h="132714">
                <a:moveTo>
                  <a:pt x="464223" y="0"/>
                </a:moveTo>
                <a:lnTo>
                  <a:pt x="0" y="0"/>
                </a:lnTo>
                <a:lnTo>
                  <a:pt x="0" y="132092"/>
                </a:lnTo>
                <a:lnTo>
                  <a:pt x="464223" y="132092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9268" y="3648871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9268" y="3928468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3331" y="4894579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206" y="2288863"/>
            <a:ext cx="3126411" cy="313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4330" y="2886030"/>
            <a:ext cx="1864640" cy="186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61EF2F2-4418-4C5B-9C6F-FCFCB5AD4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719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9711"/>
            <a:ext cx="1953767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4925" y="3582415"/>
            <a:ext cx="568960" cy="560070"/>
          </a:xfrm>
          <a:custGeom>
            <a:avLst/>
            <a:gdLst/>
            <a:ahLst/>
            <a:cxnLst/>
            <a:rect l="l" t="t" r="r" b="b"/>
            <a:pathLst>
              <a:path w="568960" h="560070">
                <a:moveTo>
                  <a:pt x="0" y="279864"/>
                </a:moveTo>
                <a:lnTo>
                  <a:pt x="3719" y="234468"/>
                </a:lnTo>
                <a:lnTo>
                  <a:pt x="14488" y="191405"/>
                </a:lnTo>
                <a:lnTo>
                  <a:pt x="31721" y="151250"/>
                </a:lnTo>
                <a:lnTo>
                  <a:pt x="54832" y="114580"/>
                </a:lnTo>
                <a:lnTo>
                  <a:pt x="83238" y="81970"/>
                </a:lnTo>
                <a:lnTo>
                  <a:pt x="116352" y="53997"/>
                </a:lnTo>
                <a:lnTo>
                  <a:pt x="153590" y="31238"/>
                </a:lnTo>
                <a:lnTo>
                  <a:pt x="194366" y="14267"/>
                </a:lnTo>
                <a:lnTo>
                  <a:pt x="238096" y="3662"/>
                </a:lnTo>
                <a:lnTo>
                  <a:pt x="284194" y="0"/>
                </a:lnTo>
                <a:lnTo>
                  <a:pt x="330291" y="3662"/>
                </a:lnTo>
                <a:lnTo>
                  <a:pt x="374021" y="14267"/>
                </a:lnTo>
                <a:lnTo>
                  <a:pt x="414797" y="31238"/>
                </a:lnTo>
                <a:lnTo>
                  <a:pt x="452035" y="53997"/>
                </a:lnTo>
                <a:lnTo>
                  <a:pt x="485149" y="81970"/>
                </a:lnTo>
                <a:lnTo>
                  <a:pt x="513555" y="114580"/>
                </a:lnTo>
                <a:lnTo>
                  <a:pt x="536667" y="151250"/>
                </a:lnTo>
                <a:lnTo>
                  <a:pt x="553899" y="191405"/>
                </a:lnTo>
                <a:lnTo>
                  <a:pt x="564668" y="234468"/>
                </a:lnTo>
                <a:lnTo>
                  <a:pt x="568388" y="279864"/>
                </a:lnTo>
                <a:lnTo>
                  <a:pt x="564668" y="325259"/>
                </a:lnTo>
                <a:lnTo>
                  <a:pt x="553899" y="368323"/>
                </a:lnTo>
                <a:lnTo>
                  <a:pt x="536667" y="408478"/>
                </a:lnTo>
                <a:lnTo>
                  <a:pt x="513555" y="445148"/>
                </a:lnTo>
                <a:lnTo>
                  <a:pt x="485149" y="477758"/>
                </a:lnTo>
                <a:lnTo>
                  <a:pt x="452035" y="505731"/>
                </a:lnTo>
                <a:lnTo>
                  <a:pt x="414797" y="528491"/>
                </a:lnTo>
                <a:lnTo>
                  <a:pt x="374021" y="545461"/>
                </a:lnTo>
                <a:lnTo>
                  <a:pt x="330291" y="556066"/>
                </a:lnTo>
                <a:lnTo>
                  <a:pt x="284194" y="559729"/>
                </a:lnTo>
                <a:lnTo>
                  <a:pt x="238096" y="556066"/>
                </a:lnTo>
                <a:lnTo>
                  <a:pt x="194366" y="545461"/>
                </a:lnTo>
                <a:lnTo>
                  <a:pt x="153590" y="528491"/>
                </a:lnTo>
                <a:lnTo>
                  <a:pt x="116352" y="505731"/>
                </a:lnTo>
                <a:lnTo>
                  <a:pt x="83238" y="477758"/>
                </a:lnTo>
                <a:lnTo>
                  <a:pt x="54832" y="445148"/>
                </a:lnTo>
                <a:lnTo>
                  <a:pt x="31721" y="408478"/>
                </a:lnTo>
                <a:lnTo>
                  <a:pt x="14488" y="368323"/>
                </a:lnTo>
                <a:lnTo>
                  <a:pt x="3719" y="325259"/>
                </a:lnTo>
                <a:lnTo>
                  <a:pt x="0" y="27986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574" y="3646779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23406" y="0"/>
                </a:moveTo>
                <a:lnTo>
                  <a:pt x="0" y="23863"/>
                </a:lnTo>
                <a:lnTo>
                  <a:pt x="194259" y="214464"/>
                </a:lnTo>
                <a:lnTo>
                  <a:pt x="0" y="405066"/>
                </a:lnTo>
                <a:lnTo>
                  <a:pt x="23406" y="428929"/>
                </a:lnTo>
                <a:lnTo>
                  <a:pt x="218135" y="237883"/>
                </a:lnTo>
                <a:lnTo>
                  <a:pt x="265868" y="237883"/>
                </a:lnTo>
                <a:lnTo>
                  <a:pt x="241998" y="214464"/>
                </a:lnTo>
                <a:lnTo>
                  <a:pt x="265868" y="191046"/>
                </a:lnTo>
                <a:lnTo>
                  <a:pt x="218135" y="191046"/>
                </a:lnTo>
                <a:lnTo>
                  <a:pt x="23406" y="0"/>
                </a:lnTo>
                <a:close/>
              </a:path>
              <a:path w="436879" h="429260">
                <a:moveTo>
                  <a:pt x="265868" y="237883"/>
                </a:moveTo>
                <a:lnTo>
                  <a:pt x="218135" y="237883"/>
                </a:lnTo>
                <a:lnTo>
                  <a:pt x="412851" y="428929"/>
                </a:lnTo>
                <a:lnTo>
                  <a:pt x="436270" y="405066"/>
                </a:lnTo>
                <a:lnTo>
                  <a:pt x="265868" y="237883"/>
                </a:lnTo>
                <a:close/>
              </a:path>
              <a:path w="436879" h="429260">
                <a:moveTo>
                  <a:pt x="412851" y="0"/>
                </a:moveTo>
                <a:lnTo>
                  <a:pt x="218135" y="191046"/>
                </a:lnTo>
                <a:lnTo>
                  <a:pt x="265868" y="191046"/>
                </a:lnTo>
                <a:lnTo>
                  <a:pt x="436270" y="23863"/>
                </a:lnTo>
                <a:lnTo>
                  <a:pt x="4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7564" y="3646778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0" y="23866"/>
                </a:moveTo>
                <a:lnTo>
                  <a:pt x="23414" y="0"/>
                </a:lnTo>
                <a:lnTo>
                  <a:pt x="218137" y="191049"/>
                </a:lnTo>
                <a:lnTo>
                  <a:pt x="412860" y="0"/>
                </a:lnTo>
                <a:lnTo>
                  <a:pt x="436274" y="23866"/>
                </a:lnTo>
                <a:lnTo>
                  <a:pt x="242006" y="214467"/>
                </a:lnTo>
                <a:lnTo>
                  <a:pt x="436274" y="405069"/>
                </a:lnTo>
                <a:lnTo>
                  <a:pt x="412860" y="428935"/>
                </a:lnTo>
                <a:lnTo>
                  <a:pt x="218137" y="237886"/>
                </a:lnTo>
                <a:lnTo>
                  <a:pt x="23414" y="428935"/>
                </a:lnTo>
                <a:lnTo>
                  <a:pt x="0" y="405069"/>
                </a:lnTo>
                <a:lnTo>
                  <a:pt x="194268" y="214467"/>
                </a:lnTo>
                <a:lnTo>
                  <a:pt x="0" y="2386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6971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6214" y="3656076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214" y="3934752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216" y="3656078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8"/>
                </a:lnTo>
                <a:lnTo>
                  <a:pt x="0" y="1316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6216" y="3934751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9"/>
                </a:lnTo>
                <a:lnTo>
                  <a:pt x="0" y="131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978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9" y="2288482"/>
            <a:ext cx="3111370" cy="3125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6438" y="2921155"/>
            <a:ext cx="1878070" cy="1872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81360E5-A10D-46A1-9A23-A762A86C7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7391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44" y="273811"/>
            <a:ext cx="34467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" sz="4000" dirty="0">
                <a:sym typeface="Arial"/>
              </a:rPr>
              <a:t>Pooling 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2718" y="5730747"/>
            <a:ext cx="94110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How else can we downsample and preserve spatial invariance?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8305800" y="4302984"/>
            <a:ext cx="3805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Reduced dimensionality</a:t>
            </a: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Spatial invariance</a:t>
            </a:r>
          </a:p>
        </p:txBody>
      </p:sp>
      <p:graphicFrame>
        <p:nvGraphicFramePr>
          <p:cNvPr id="8" name="Shape 756">
            <a:extLst>
              <a:ext uri="{FF2B5EF4-FFF2-40B4-BE49-F238E27FC236}">
                <a16:creationId xmlns:a16="http://schemas.microsoft.com/office/drawing/2014/main" id="{C33F6996-5B35-4BA8-B0B9-8056C716D2B3}"/>
              </a:ext>
            </a:extLst>
          </p:cNvPr>
          <p:cNvGraphicFramePr/>
          <p:nvPr>
            <p:extLst/>
          </p:nvPr>
        </p:nvGraphicFramePr>
        <p:xfrm>
          <a:off x="1219200" y="1236276"/>
          <a:ext cx="3446756" cy="3446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5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7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0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hape 757">
            <a:extLst>
              <a:ext uri="{FF2B5EF4-FFF2-40B4-BE49-F238E27FC236}">
                <a16:creationId xmlns:a16="http://schemas.microsoft.com/office/drawing/2014/main" id="{31EFA6ED-0562-42DA-B46C-5E2C62FC991E}"/>
              </a:ext>
            </a:extLst>
          </p:cNvPr>
          <p:cNvSpPr txBox="1"/>
          <p:nvPr/>
        </p:nvSpPr>
        <p:spPr>
          <a:xfrm>
            <a:off x="1189832" y="511548"/>
            <a:ext cx="3722239" cy="8034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 dirty="0">
                <a:latin typeface="Arial"/>
                <a:cs typeface="Arial"/>
                <a:sym typeface="Arial"/>
              </a:rPr>
              <a:t>Single depth slice</a:t>
            </a:r>
          </a:p>
        </p:txBody>
      </p:sp>
      <p:cxnSp>
        <p:nvCxnSpPr>
          <p:cNvPr id="10" name="Shape 758">
            <a:extLst>
              <a:ext uri="{FF2B5EF4-FFF2-40B4-BE49-F238E27FC236}">
                <a16:creationId xmlns:a16="http://schemas.microsoft.com/office/drawing/2014/main" id="{162313FF-1B2B-4517-A660-782C5662B61B}"/>
              </a:ext>
            </a:extLst>
          </p:cNvPr>
          <p:cNvCxnSpPr/>
          <p:nvPr/>
        </p:nvCxnSpPr>
        <p:spPr>
          <a:xfrm rot="10800000">
            <a:off x="778916" y="1278588"/>
            <a:ext cx="0" cy="336213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759">
            <a:extLst>
              <a:ext uri="{FF2B5EF4-FFF2-40B4-BE49-F238E27FC236}">
                <a16:creationId xmlns:a16="http://schemas.microsoft.com/office/drawing/2014/main" id="{9A5D1262-C981-44A0-B27D-735928FFF387}"/>
              </a:ext>
            </a:extLst>
          </p:cNvPr>
          <p:cNvSpPr txBox="1"/>
          <p:nvPr/>
        </p:nvSpPr>
        <p:spPr>
          <a:xfrm>
            <a:off x="259237" y="1455477"/>
            <a:ext cx="554239" cy="665173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x</a:t>
            </a:r>
          </a:p>
        </p:txBody>
      </p:sp>
      <p:cxnSp>
        <p:nvCxnSpPr>
          <p:cNvPr id="12" name="Shape 760">
            <a:extLst>
              <a:ext uri="{FF2B5EF4-FFF2-40B4-BE49-F238E27FC236}">
                <a16:creationId xmlns:a16="http://schemas.microsoft.com/office/drawing/2014/main" id="{B2898081-212F-40DF-BD0B-E805C3C3CEE0}"/>
              </a:ext>
            </a:extLst>
          </p:cNvPr>
          <p:cNvCxnSpPr/>
          <p:nvPr/>
        </p:nvCxnSpPr>
        <p:spPr>
          <a:xfrm>
            <a:off x="1181512" y="5134552"/>
            <a:ext cx="352213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61">
            <a:extLst>
              <a:ext uri="{FF2B5EF4-FFF2-40B4-BE49-F238E27FC236}">
                <a16:creationId xmlns:a16="http://schemas.microsoft.com/office/drawing/2014/main" id="{E8F000F5-31E9-4302-B079-2F5AB82C7A6A}"/>
              </a:ext>
            </a:extLst>
          </p:cNvPr>
          <p:cNvSpPr txBox="1"/>
          <p:nvPr/>
        </p:nvSpPr>
        <p:spPr>
          <a:xfrm>
            <a:off x="3958081" y="5035495"/>
            <a:ext cx="554239" cy="5218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y</a:t>
            </a:r>
          </a:p>
        </p:txBody>
      </p:sp>
      <p:cxnSp>
        <p:nvCxnSpPr>
          <p:cNvPr id="14" name="Shape 762">
            <a:extLst>
              <a:ext uri="{FF2B5EF4-FFF2-40B4-BE49-F238E27FC236}">
                <a16:creationId xmlns:a16="http://schemas.microsoft.com/office/drawing/2014/main" id="{9F921380-DE57-4AF4-AA19-36676FB74DD2}"/>
              </a:ext>
            </a:extLst>
          </p:cNvPr>
          <p:cNvCxnSpPr/>
          <p:nvPr/>
        </p:nvCxnSpPr>
        <p:spPr>
          <a:xfrm>
            <a:off x="5203130" y="2959654"/>
            <a:ext cx="289109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763">
            <a:extLst>
              <a:ext uri="{FF2B5EF4-FFF2-40B4-BE49-F238E27FC236}">
                <a16:creationId xmlns:a16="http://schemas.microsoft.com/office/drawing/2014/main" id="{47162557-DE3D-41E4-AB61-4CD02D37969F}"/>
              </a:ext>
            </a:extLst>
          </p:cNvPr>
          <p:cNvSpPr txBox="1"/>
          <p:nvPr/>
        </p:nvSpPr>
        <p:spPr>
          <a:xfrm>
            <a:off x="5071681" y="1775050"/>
            <a:ext cx="3805440" cy="1034240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560">
                <a:latin typeface="Arial"/>
                <a:cs typeface="Arial"/>
                <a:sym typeface="Arial"/>
              </a:rPr>
              <a:t>max pool with 2x2 filters and stride 2</a:t>
            </a:r>
          </a:p>
        </p:txBody>
      </p:sp>
      <p:graphicFrame>
        <p:nvGraphicFramePr>
          <p:cNvPr id="16" name="Shape 764">
            <a:extLst>
              <a:ext uri="{FF2B5EF4-FFF2-40B4-BE49-F238E27FC236}">
                <a16:creationId xmlns:a16="http://schemas.microsoft.com/office/drawing/2014/main" id="{757BD48E-DDBD-4361-92E7-6C99C6EF5E70}"/>
              </a:ext>
            </a:extLst>
          </p:cNvPr>
          <p:cNvGraphicFramePr/>
          <p:nvPr>
            <p:extLst/>
          </p:nvPr>
        </p:nvGraphicFramePr>
        <p:xfrm>
          <a:off x="9282845" y="2042570"/>
          <a:ext cx="1723378" cy="17233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86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8270" y="3025141"/>
            <a:ext cx="7856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</a:rPr>
              <a:t>CNNs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204" dirty="0">
                <a:solidFill>
                  <a:srgbClr val="FFFFFF"/>
                </a:solidFill>
              </a:rPr>
              <a:t>Classification:</a:t>
            </a:r>
            <a:r>
              <a:rPr spc="-455" dirty="0">
                <a:solidFill>
                  <a:srgbClr val="FFFFFF"/>
                </a:solidFill>
              </a:rPr>
              <a:t> </a:t>
            </a:r>
            <a:r>
              <a:rPr spc="-220" dirty="0">
                <a:solidFill>
                  <a:srgbClr val="FFFFFF"/>
                </a:solidFill>
              </a:rPr>
              <a:t>ImageNet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737" y="273811"/>
            <a:ext cx="39465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45" dirty="0"/>
              <a:t> </a:t>
            </a:r>
            <a:r>
              <a:rPr sz="4200" spc="-195" dirty="0"/>
              <a:t>Dataset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4561687" y="5949188"/>
            <a:ext cx="34393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1409 pictures of bananas.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783" y="2602992"/>
            <a:ext cx="1594104" cy="139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71927" y="4379976"/>
            <a:ext cx="1591055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129016" y="2621279"/>
            <a:ext cx="1594103" cy="1399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254496" y="4379976"/>
            <a:ext cx="1597152" cy="1395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383023" y="2621279"/>
            <a:ext cx="1594103" cy="1399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129016" y="4379976"/>
            <a:ext cx="1594103" cy="1395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57783" y="4376928"/>
            <a:ext cx="1594104" cy="1399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257544" y="2621279"/>
            <a:ext cx="1594103" cy="1399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346447" y="4379976"/>
            <a:ext cx="1591055" cy="1395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0040111" y="2621279"/>
            <a:ext cx="1594103" cy="1399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0040111" y="4379976"/>
            <a:ext cx="1594103" cy="1395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471927" y="2621279"/>
            <a:ext cx="1591055" cy="1399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49780" y="1344675"/>
            <a:ext cx="8493125" cy="10951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Dataset of over 14 million images across 21,841 categories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lang="en-SG" sz="2400" dirty="0"/>
              <a:t>“Elongated crescent-shaped yellow fruit with soft sweet flesh”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075" y="273811"/>
            <a:ext cx="43878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50" dirty="0"/>
              <a:t> </a:t>
            </a:r>
            <a:r>
              <a:rPr sz="4200" spc="-260" dirty="0"/>
              <a:t>Challenge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993647" y="1295400"/>
            <a:ext cx="10210800" cy="313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9600" y="4708652"/>
            <a:ext cx="10896600" cy="15149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lang="en-SG" sz="2400" b="1" dirty="0"/>
              <a:t>Classification task</a:t>
            </a:r>
            <a:r>
              <a:rPr lang="en-SG" sz="2400" dirty="0"/>
              <a:t>: produce a list of object categories present in image. 1000 categories. “Top 5 error”: rate at which the model does not output correct label in top 5 predictions</a:t>
            </a:r>
            <a:endParaRPr sz="2400" dirty="0">
              <a:latin typeface="Arial"/>
              <a:cs typeface="Arial"/>
            </a:endParaRPr>
          </a:p>
          <a:p>
            <a:pPr marR="36830" algn="ctr">
              <a:lnSpc>
                <a:spcPct val="100000"/>
              </a:lnSpc>
              <a:spcBef>
                <a:spcPts val="815"/>
              </a:spcBef>
            </a:pPr>
            <a:r>
              <a:rPr lang="en-SG" dirty="0"/>
              <a:t>Other tasks include: </a:t>
            </a:r>
          </a:p>
          <a:p>
            <a:pPr marR="36830" algn="ctr">
              <a:lnSpc>
                <a:spcPct val="100000"/>
              </a:lnSpc>
              <a:spcBef>
                <a:spcPts val="815"/>
              </a:spcBef>
            </a:pPr>
            <a:r>
              <a:rPr lang="en-SG" dirty="0"/>
              <a:t>single-object localization, object detection from video/image, scene classification, scene parsing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132" y="273811"/>
            <a:ext cx="863946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+mj-lt"/>
              </a:rPr>
              <a:t>ImageNet Challenge: Classification Task</a:t>
            </a:r>
          </a:p>
        </p:txBody>
      </p:sp>
      <p:sp>
        <p:nvSpPr>
          <p:cNvPr id="3" name="object 3"/>
          <p:cNvSpPr/>
          <p:nvPr/>
        </p:nvSpPr>
        <p:spPr>
          <a:xfrm>
            <a:off x="1747342" y="1865071"/>
            <a:ext cx="480695" cy="3272790"/>
          </a:xfrm>
          <a:custGeom>
            <a:avLst/>
            <a:gdLst/>
            <a:ahLst/>
            <a:cxnLst/>
            <a:rect l="l" t="t" r="r" b="b"/>
            <a:pathLst>
              <a:path w="480694" h="3272790">
                <a:moveTo>
                  <a:pt x="0" y="3272453"/>
                </a:moveTo>
                <a:lnTo>
                  <a:pt x="480555" y="3272453"/>
                </a:lnTo>
                <a:lnTo>
                  <a:pt x="480555" y="0"/>
                </a:lnTo>
                <a:lnTo>
                  <a:pt x="0" y="0"/>
                </a:lnTo>
                <a:lnTo>
                  <a:pt x="0" y="3272453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47342" y="1865073"/>
            <a:ext cx="480695" cy="3299460"/>
          </a:xfrm>
          <a:custGeom>
            <a:avLst/>
            <a:gdLst/>
            <a:ahLst/>
            <a:cxnLst/>
            <a:rect l="l" t="t" r="r" b="b"/>
            <a:pathLst>
              <a:path w="480694" h="3299460">
                <a:moveTo>
                  <a:pt x="0" y="3298994"/>
                </a:moveTo>
                <a:lnTo>
                  <a:pt x="0" y="0"/>
                </a:lnTo>
                <a:lnTo>
                  <a:pt x="480550" y="0"/>
                </a:lnTo>
                <a:lnTo>
                  <a:pt x="480550" y="3298994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69642" y="2148103"/>
            <a:ext cx="480695" cy="2989580"/>
          </a:xfrm>
          <a:custGeom>
            <a:avLst/>
            <a:gdLst/>
            <a:ahLst/>
            <a:cxnLst/>
            <a:rect l="l" t="t" r="r" b="b"/>
            <a:pathLst>
              <a:path w="480694" h="2989579">
                <a:moveTo>
                  <a:pt x="0" y="2989421"/>
                </a:moveTo>
                <a:lnTo>
                  <a:pt x="480555" y="2989421"/>
                </a:lnTo>
                <a:lnTo>
                  <a:pt x="480555" y="0"/>
                </a:lnTo>
                <a:lnTo>
                  <a:pt x="0" y="0"/>
                </a:lnTo>
                <a:lnTo>
                  <a:pt x="0" y="2989421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469642" y="2148106"/>
            <a:ext cx="480695" cy="3016250"/>
          </a:xfrm>
          <a:custGeom>
            <a:avLst/>
            <a:gdLst/>
            <a:ahLst/>
            <a:cxnLst/>
            <a:rect l="l" t="t" r="r" b="b"/>
            <a:pathLst>
              <a:path w="480694" h="3016250">
                <a:moveTo>
                  <a:pt x="0" y="3015970"/>
                </a:moveTo>
                <a:lnTo>
                  <a:pt x="0" y="0"/>
                </a:lnTo>
                <a:lnTo>
                  <a:pt x="480550" y="0"/>
                </a:lnTo>
                <a:lnTo>
                  <a:pt x="480550" y="3015970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91954" y="3259569"/>
            <a:ext cx="480695" cy="1878330"/>
          </a:xfrm>
          <a:custGeom>
            <a:avLst/>
            <a:gdLst/>
            <a:ahLst/>
            <a:cxnLst/>
            <a:rect l="l" t="t" r="r" b="b"/>
            <a:pathLst>
              <a:path w="480695" h="1878329">
                <a:moveTo>
                  <a:pt x="0" y="1877955"/>
                </a:moveTo>
                <a:lnTo>
                  <a:pt x="480542" y="1877955"/>
                </a:lnTo>
                <a:lnTo>
                  <a:pt x="480542" y="0"/>
                </a:lnTo>
                <a:lnTo>
                  <a:pt x="0" y="0"/>
                </a:lnTo>
                <a:lnTo>
                  <a:pt x="0" y="187795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191954" y="3259559"/>
            <a:ext cx="480695" cy="1905000"/>
          </a:xfrm>
          <a:custGeom>
            <a:avLst/>
            <a:gdLst/>
            <a:ahLst/>
            <a:cxnLst/>
            <a:rect l="l" t="t" r="r" b="b"/>
            <a:pathLst>
              <a:path w="480695" h="1905000">
                <a:moveTo>
                  <a:pt x="0" y="1904513"/>
                </a:moveTo>
                <a:lnTo>
                  <a:pt x="0" y="0"/>
                </a:lnTo>
                <a:lnTo>
                  <a:pt x="480550" y="0"/>
                </a:lnTo>
                <a:lnTo>
                  <a:pt x="480550" y="1904513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914254" y="3813822"/>
            <a:ext cx="480695" cy="1323975"/>
          </a:xfrm>
          <a:custGeom>
            <a:avLst/>
            <a:gdLst/>
            <a:ahLst/>
            <a:cxnLst/>
            <a:rect l="l" t="t" r="r" b="b"/>
            <a:pathLst>
              <a:path w="480695" h="1323975">
                <a:moveTo>
                  <a:pt x="0" y="1323702"/>
                </a:moveTo>
                <a:lnTo>
                  <a:pt x="480542" y="1323702"/>
                </a:lnTo>
                <a:lnTo>
                  <a:pt x="480542" y="0"/>
                </a:lnTo>
                <a:lnTo>
                  <a:pt x="0" y="0"/>
                </a:lnTo>
                <a:lnTo>
                  <a:pt x="0" y="1323702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14254" y="3813813"/>
            <a:ext cx="480695" cy="1350645"/>
          </a:xfrm>
          <a:custGeom>
            <a:avLst/>
            <a:gdLst/>
            <a:ahLst/>
            <a:cxnLst/>
            <a:rect l="l" t="t" r="r" b="b"/>
            <a:pathLst>
              <a:path w="480695" h="1350645">
                <a:moveTo>
                  <a:pt x="0" y="1350258"/>
                </a:moveTo>
                <a:lnTo>
                  <a:pt x="0" y="0"/>
                </a:lnTo>
                <a:lnTo>
                  <a:pt x="480550" y="0"/>
                </a:lnTo>
                <a:lnTo>
                  <a:pt x="480550" y="1350258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636554" y="4400499"/>
            <a:ext cx="480695" cy="737235"/>
          </a:xfrm>
          <a:custGeom>
            <a:avLst/>
            <a:gdLst/>
            <a:ahLst/>
            <a:cxnLst/>
            <a:rect l="l" t="t" r="r" b="b"/>
            <a:pathLst>
              <a:path w="480695" h="737235">
                <a:moveTo>
                  <a:pt x="0" y="737025"/>
                </a:moveTo>
                <a:lnTo>
                  <a:pt x="480555" y="737025"/>
                </a:lnTo>
                <a:lnTo>
                  <a:pt x="480555" y="0"/>
                </a:lnTo>
                <a:lnTo>
                  <a:pt x="0" y="0"/>
                </a:lnTo>
                <a:lnTo>
                  <a:pt x="0" y="73702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636554" y="4400502"/>
            <a:ext cx="480695" cy="763905"/>
          </a:xfrm>
          <a:custGeom>
            <a:avLst/>
            <a:gdLst/>
            <a:ahLst/>
            <a:cxnLst/>
            <a:rect l="l" t="t" r="r" b="b"/>
            <a:pathLst>
              <a:path w="480695" h="763904">
                <a:moveTo>
                  <a:pt x="0" y="763574"/>
                </a:moveTo>
                <a:lnTo>
                  <a:pt x="0" y="0"/>
                </a:lnTo>
                <a:lnTo>
                  <a:pt x="480550" y="0"/>
                </a:lnTo>
                <a:lnTo>
                  <a:pt x="480550" y="763574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358853" y="4771974"/>
            <a:ext cx="480695" cy="365760"/>
          </a:xfrm>
          <a:custGeom>
            <a:avLst/>
            <a:gdLst/>
            <a:ahLst/>
            <a:cxnLst/>
            <a:rect l="l" t="t" r="r" b="b"/>
            <a:pathLst>
              <a:path w="480695" h="365760">
                <a:moveTo>
                  <a:pt x="0" y="365550"/>
                </a:moveTo>
                <a:lnTo>
                  <a:pt x="480555" y="365550"/>
                </a:lnTo>
                <a:lnTo>
                  <a:pt x="480555" y="0"/>
                </a:lnTo>
                <a:lnTo>
                  <a:pt x="0" y="0"/>
                </a:lnTo>
                <a:lnTo>
                  <a:pt x="0" y="365550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358854" y="4771977"/>
            <a:ext cx="480695" cy="392430"/>
          </a:xfrm>
          <a:custGeom>
            <a:avLst/>
            <a:gdLst/>
            <a:ahLst/>
            <a:cxnLst/>
            <a:rect l="l" t="t" r="r" b="b"/>
            <a:pathLst>
              <a:path w="480695" h="392429">
                <a:moveTo>
                  <a:pt x="0" y="392105"/>
                </a:moveTo>
                <a:lnTo>
                  <a:pt x="0" y="0"/>
                </a:lnTo>
                <a:lnTo>
                  <a:pt x="480550" y="0"/>
                </a:lnTo>
                <a:lnTo>
                  <a:pt x="480550" y="392105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81153" y="4592129"/>
            <a:ext cx="480695" cy="545465"/>
          </a:xfrm>
          <a:custGeom>
            <a:avLst/>
            <a:gdLst/>
            <a:ahLst/>
            <a:cxnLst/>
            <a:rect l="l" t="t" r="r" b="b"/>
            <a:pathLst>
              <a:path w="480695" h="545464">
                <a:moveTo>
                  <a:pt x="0" y="545395"/>
                </a:moveTo>
                <a:lnTo>
                  <a:pt x="480555" y="545395"/>
                </a:lnTo>
                <a:lnTo>
                  <a:pt x="480555" y="0"/>
                </a:lnTo>
                <a:lnTo>
                  <a:pt x="0" y="0"/>
                </a:lnTo>
                <a:lnTo>
                  <a:pt x="0" y="54539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81154" y="4592132"/>
            <a:ext cx="480695" cy="572135"/>
          </a:xfrm>
          <a:custGeom>
            <a:avLst/>
            <a:gdLst/>
            <a:ahLst/>
            <a:cxnLst/>
            <a:rect l="l" t="t" r="r" b="b"/>
            <a:pathLst>
              <a:path w="480695" h="572135">
                <a:moveTo>
                  <a:pt x="0" y="571943"/>
                </a:moveTo>
                <a:lnTo>
                  <a:pt x="0" y="0"/>
                </a:lnTo>
                <a:lnTo>
                  <a:pt x="480550" y="0"/>
                </a:lnTo>
                <a:lnTo>
                  <a:pt x="480550" y="571943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508539" y="5164058"/>
            <a:ext cx="5306695" cy="0"/>
          </a:xfrm>
          <a:custGeom>
            <a:avLst/>
            <a:gdLst/>
            <a:ahLst/>
            <a:cxnLst/>
            <a:rect l="l" t="t" r="r" b="b"/>
            <a:pathLst>
              <a:path w="5306695">
                <a:moveTo>
                  <a:pt x="0" y="0"/>
                </a:moveTo>
                <a:lnTo>
                  <a:pt x="530669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9876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7099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4322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545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8768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5991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3214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 rot="18900000">
            <a:off x="1445552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2179917" y="5485192"/>
            <a:ext cx="64609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</a:t>
            </a:r>
            <a:r>
              <a:rPr sz="2100" b="1" spc="-105" dirty="0">
                <a:latin typeface="Arial"/>
                <a:cs typeface="Arial"/>
              </a:rPr>
              <a:t>1</a:t>
            </a:r>
            <a:r>
              <a:rPr sz="2100" b="1" spc="15" dirty="0">
                <a:latin typeface="Arial"/>
                <a:cs typeface="Arial"/>
              </a:rPr>
              <a:t>1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2890151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2012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36124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2013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43347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2014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50570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2015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5520209" y="5601749"/>
            <a:ext cx="95540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Human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08539" y="1626263"/>
            <a:ext cx="0" cy="3538220"/>
          </a:xfrm>
          <a:custGeom>
            <a:avLst/>
            <a:gdLst/>
            <a:ahLst/>
            <a:cxnLst/>
            <a:rect l="l" t="t" r="r" b="b"/>
            <a:pathLst>
              <a:path h="3538220">
                <a:moveTo>
                  <a:pt x="0" y="3537795"/>
                </a:moveTo>
                <a:lnTo>
                  <a:pt x="0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395527" y="5164058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395527" y="3984793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395527" y="2805528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395527" y="1626263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1204020" y="4974960"/>
            <a:ext cx="17589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3738" y="3795695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10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3738" y="2616430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20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53738" y="1437164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30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205" y="1944078"/>
            <a:ext cx="354965" cy="2903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60"/>
              </a:lnSpc>
            </a:pPr>
            <a:r>
              <a:rPr sz="2300" b="1" spc="-30" dirty="0">
                <a:latin typeface="Arial"/>
                <a:cs typeface="Arial"/>
              </a:rPr>
              <a:t>classification </a:t>
            </a:r>
            <a:r>
              <a:rPr sz="2300" b="1" spc="-25" dirty="0">
                <a:latin typeface="Arial"/>
                <a:cs typeface="Arial"/>
              </a:rPr>
              <a:t>error</a:t>
            </a:r>
            <a:r>
              <a:rPr sz="2300" b="1" spc="-165" dirty="0">
                <a:latin typeface="Arial"/>
                <a:cs typeface="Arial"/>
              </a:rPr>
              <a:t> </a:t>
            </a:r>
            <a:r>
              <a:rPr sz="2300" b="1" spc="15" dirty="0">
                <a:latin typeface="Arial"/>
                <a:cs typeface="Arial"/>
              </a:rPr>
              <a:t>%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96364" y="1447483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28.2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36353" y="1739351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25.8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30645" y="2868497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16.4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75695" y="3434545"/>
            <a:ext cx="56261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204" dirty="0">
                <a:latin typeface="Arial"/>
                <a:cs typeface="Arial"/>
              </a:rPr>
              <a:t>1</a:t>
            </a:r>
            <a:r>
              <a:rPr sz="2300" spc="-35" dirty="0">
                <a:latin typeface="Arial"/>
                <a:cs typeface="Arial"/>
              </a:rPr>
              <a:t>1.</a:t>
            </a:r>
            <a:r>
              <a:rPr sz="2300" spc="10" dirty="0">
                <a:latin typeface="Arial"/>
                <a:cs typeface="Arial"/>
              </a:rPr>
              <a:t>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79831" y="3994696"/>
            <a:ext cx="42100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5" dirty="0">
                <a:latin typeface="Arial"/>
                <a:cs typeface="Arial"/>
              </a:rPr>
              <a:t>6.7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07863" y="4383853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3.57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08215" y="4183378"/>
            <a:ext cx="42100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5" dirty="0">
                <a:latin typeface="Arial"/>
                <a:cs typeface="Arial"/>
              </a:rPr>
              <a:t>5.1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6EBED7-D12F-445A-A895-7AFEA9E2F884}"/>
              </a:ext>
            </a:extLst>
          </p:cNvPr>
          <p:cNvSpPr/>
          <p:nvPr/>
        </p:nvSpPr>
        <p:spPr>
          <a:xfrm>
            <a:off x="6830474" y="1461242"/>
            <a:ext cx="51329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2012: </a:t>
            </a:r>
            <a:r>
              <a:rPr lang="en-SG" sz="2400" dirty="0" err="1"/>
              <a:t>AlexNet</a:t>
            </a:r>
            <a:r>
              <a:rPr lang="en-SG" sz="2400" dirty="0"/>
              <a:t>. First CNN to win.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 8 layers, 61 million parameters </a:t>
            </a:r>
          </a:p>
          <a:p>
            <a:r>
              <a:rPr lang="en-SG" sz="2400" dirty="0"/>
              <a:t>2013: </a:t>
            </a:r>
            <a:r>
              <a:rPr lang="en-SG" sz="2400" dirty="0" err="1"/>
              <a:t>ZFNet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8 layers, more filters </a:t>
            </a:r>
          </a:p>
          <a:p>
            <a:r>
              <a:rPr lang="en-SG" sz="2400" dirty="0"/>
              <a:t>2014: </a:t>
            </a:r>
            <a:r>
              <a:rPr lang="en-SG" sz="2400" dirty="0" err="1"/>
              <a:t>VGG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19 layers </a:t>
            </a:r>
          </a:p>
          <a:p>
            <a:r>
              <a:rPr lang="en-SG" sz="2400" dirty="0"/>
              <a:t>2014: </a:t>
            </a:r>
            <a:r>
              <a:rPr lang="en-SG" sz="2400" dirty="0" err="1"/>
              <a:t>GoogLeNet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“Inception” modules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22 layers, </a:t>
            </a:r>
            <a:r>
              <a:rPr lang="en-SG" sz="2400" dirty="0" err="1"/>
              <a:t>5million</a:t>
            </a:r>
            <a:r>
              <a:rPr lang="en-SG" sz="2400" dirty="0"/>
              <a:t> parameters </a:t>
            </a:r>
          </a:p>
          <a:p>
            <a:r>
              <a:rPr lang="en-SG" sz="2400" dirty="0"/>
              <a:t>2015: </a:t>
            </a:r>
            <a:r>
              <a:rPr lang="en-SG" sz="2400" dirty="0" err="1"/>
              <a:t>ResNet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152 layers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132" y="273811"/>
            <a:ext cx="84397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 </a:t>
            </a:r>
            <a:r>
              <a:rPr sz="4200" spc="-260" dirty="0"/>
              <a:t>Challenge: </a:t>
            </a:r>
            <a:r>
              <a:rPr sz="4200" spc="-185" dirty="0"/>
              <a:t>Classification</a:t>
            </a:r>
            <a:r>
              <a:rPr sz="4200" spc="-520" dirty="0"/>
              <a:t> </a:t>
            </a:r>
            <a:r>
              <a:rPr sz="4200" spc="-420" dirty="0"/>
              <a:t>Task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400276" y="1901901"/>
            <a:ext cx="374015" cy="2905125"/>
          </a:xfrm>
          <a:custGeom>
            <a:avLst/>
            <a:gdLst/>
            <a:ahLst/>
            <a:cxnLst/>
            <a:rect l="l" t="t" r="r" b="b"/>
            <a:pathLst>
              <a:path w="374014" h="2905125">
                <a:moveTo>
                  <a:pt x="0" y="2905036"/>
                </a:moveTo>
                <a:lnTo>
                  <a:pt x="0" y="0"/>
                </a:lnTo>
                <a:lnTo>
                  <a:pt x="373849" y="0"/>
                </a:lnTo>
                <a:lnTo>
                  <a:pt x="373849" y="2905036"/>
                </a:lnTo>
                <a:lnTo>
                  <a:pt x="0" y="2905036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0276" y="1901898"/>
            <a:ext cx="374015" cy="2905125"/>
          </a:xfrm>
          <a:custGeom>
            <a:avLst/>
            <a:gdLst/>
            <a:ahLst/>
            <a:cxnLst/>
            <a:rect l="l" t="t" r="r" b="b"/>
            <a:pathLst>
              <a:path w="374014" h="2905125">
                <a:moveTo>
                  <a:pt x="0" y="2905039"/>
                </a:moveTo>
                <a:lnTo>
                  <a:pt x="0" y="0"/>
                </a:lnTo>
                <a:lnTo>
                  <a:pt x="373838" y="0"/>
                </a:lnTo>
                <a:lnTo>
                  <a:pt x="373838" y="2905039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045" y="2151126"/>
            <a:ext cx="374015" cy="2656205"/>
          </a:xfrm>
          <a:custGeom>
            <a:avLst/>
            <a:gdLst/>
            <a:ahLst/>
            <a:cxnLst/>
            <a:rect l="l" t="t" r="r" b="b"/>
            <a:pathLst>
              <a:path w="374014" h="2656204">
                <a:moveTo>
                  <a:pt x="0" y="2655811"/>
                </a:moveTo>
                <a:lnTo>
                  <a:pt x="0" y="0"/>
                </a:lnTo>
                <a:lnTo>
                  <a:pt x="373837" y="0"/>
                </a:lnTo>
                <a:lnTo>
                  <a:pt x="373837" y="2655811"/>
                </a:lnTo>
                <a:lnTo>
                  <a:pt x="0" y="2655811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1045" y="2151122"/>
            <a:ext cx="374015" cy="2656205"/>
          </a:xfrm>
          <a:custGeom>
            <a:avLst/>
            <a:gdLst/>
            <a:ahLst/>
            <a:cxnLst/>
            <a:rect l="l" t="t" r="r" b="b"/>
            <a:pathLst>
              <a:path w="374014" h="2656204">
                <a:moveTo>
                  <a:pt x="0" y="2655813"/>
                </a:moveTo>
                <a:lnTo>
                  <a:pt x="0" y="0"/>
                </a:lnTo>
                <a:lnTo>
                  <a:pt x="373838" y="0"/>
                </a:lnTo>
                <a:lnTo>
                  <a:pt x="373838" y="2655813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1800" y="3129851"/>
            <a:ext cx="374015" cy="1677670"/>
          </a:xfrm>
          <a:custGeom>
            <a:avLst/>
            <a:gdLst/>
            <a:ahLst/>
            <a:cxnLst/>
            <a:rect l="l" t="t" r="r" b="b"/>
            <a:pathLst>
              <a:path w="374014" h="1677670">
                <a:moveTo>
                  <a:pt x="0" y="1677085"/>
                </a:moveTo>
                <a:lnTo>
                  <a:pt x="0" y="0"/>
                </a:lnTo>
                <a:lnTo>
                  <a:pt x="373837" y="0"/>
                </a:lnTo>
                <a:lnTo>
                  <a:pt x="373837" y="1677085"/>
                </a:lnTo>
                <a:lnTo>
                  <a:pt x="0" y="167708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1800" y="3129848"/>
            <a:ext cx="374015" cy="1677670"/>
          </a:xfrm>
          <a:custGeom>
            <a:avLst/>
            <a:gdLst/>
            <a:ahLst/>
            <a:cxnLst/>
            <a:rect l="l" t="t" r="r" b="b"/>
            <a:pathLst>
              <a:path w="374014" h="1677670">
                <a:moveTo>
                  <a:pt x="0" y="1677082"/>
                </a:moveTo>
                <a:lnTo>
                  <a:pt x="0" y="0"/>
                </a:lnTo>
                <a:lnTo>
                  <a:pt x="373838" y="0"/>
                </a:lnTo>
                <a:lnTo>
                  <a:pt x="373838" y="1677082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2556" y="3617925"/>
            <a:ext cx="374015" cy="1189355"/>
          </a:xfrm>
          <a:custGeom>
            <a:avLst/>
            <a:gdLst/>
            <a:ahLst/>
            <a:cxnLst/>
            <a:rect l="l" t="t" r="r" b="b"/>
            <a:pathLst>
              <a:path w="374014" h="1189354">
                <a:moveTo>
                  <a:pt x="0" y="1189012"/>
                </a:moveTo>
                <a:lnTo>
                  <a:pt x="0" y="0"/>
                </a:lnTo>
                <a:lnTo>
                  <a:pt x="373837" y="0"/>
                </a:lnTo>
                <a:lnTo>
                  <a:pt x="373837" y="1189012"/>
                </a:lnTo>
                <a:lnTo>
                  <a:pt x="0" y="1189012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2556" y="3617922"/>
            <a:ext cx="374015" cy="1189355"/>
          </a:xfrm>
          <a:custGeom>
            <a:avLst/>
            <a:gdLst/>
            <a:ahLst/>
            <a:cxnLst/>
            <a:rect l="l" t="t" r="r" b="b"/>
            <a:pathLst>
              <a:path w="374014" h="1189354">
                <a:moveTo>
                  <a:pt x="0" y="1189015"/>
                </a:moveTo>
                <a:lnTo>
                  <a:pt x="0" y="0"/>
                </a:lnTo>
                <a:lnTo>
                  <a:pt x="373838" y="0"/>
                </a:lnTo>
                <a:lnTo>
                  <a:pt x="373838" y="1189015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3312" y="4072242"/>
            <a:ext cx="374015" cy="734695"/>
          </a:xfrm>
          <a:custGeom>
            <a:avLst/>
            <a:gdLst/>
            <a:ahLst/>
            <a:cxnLst/>
            <a:rect l="l" t="t" r="r" b="b"/>
            <a:pathLst>
              <a:path w="374014" h="734695">
                <a:moveTo>
                  <a:pt x="0" y="734694"/>
                </a:moveTo>
                <a:lnTo>
                  <a:pt x="0" y="0"/>
                </a:lnTo>
                <a:lnTo>
                  <a:pt x="373837" y="0"/>
                </a:lnTo>
                <a:lnTo>
                  <a:pt x="373837" y="734694"/>
                </a:lnTo>
                <a:lnTo>
                  <a:pt x="0" y="734694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3312" y="4072239"/>
            <a:ext cx="374015" cy="734695"/>
          </a:xfrm>
          <a:custGeom>
            <a:avLst/>
            <a:gdLst/>
            <a:ahLst/>
            <a:cxnLst/>
            <a:rect l="l" t="t" r="r" b="b"/>
            <a:pathLst>
              <a:path w="374014" h="734695">
                <a:moveTo>
                  <a:pt x="0" y="734697"/>
                </a:moveTo>
                <a:lnTo>
                  <a:pt x="0" y="0"/>
                </a:lnTo>
                <a:lnTo>
                  <a:pt x="373838" y="0"/>
                </a:lnTo>
                <a:lnTo>
                  <a:pt x="373838" y="734697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4068" y="4134548"/>
            <a:ext cx="374015" cy="672465"/>
          </a:xfrm>
          <a:custGeom>
            <a:avLst/>
            <a:gdLst/>
            <a:ahLst/>
            <a:cxnLst/>
            <a:rect l="l" t="t" r="r" b="b"/>
            <a:pathLst>
              <a:path w="374014" h="672464">
                <a:moveTo>
                  <a:pt x="0" y="672388"/>
                </a:moveTo>
                <a:lnTo>
                  <a:pt x="0" y="0"/>
                </a:lnTo>
                <a:lnTo>
                  <a:pt x="373837" y="0"/>
                </a:lnTo>
                <a:lnTo>
                  <a:pt x="373837" y="672388"/>
                </a:lnTo>
                <a:lnTo>
                  <a:pt x="0" y="672388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04068" y="4134545"/>
            <a:ext cx="374015" cy="672465"/>
          </a:xfrm>
          <a:custGeom>
            <a:avLst/>
            <a:gdLst/>
            <a:ahLst/>
            <a:cxnLst/>
            <a:rect l="l" t="t" r="r" b="b"/>
            <a:pathLst>
              <a:path w="374014" h="672464">
                <a:moveTo>
                  <a:pt x="0" y="672390"/>
                </a:moveTo>
                <a:lnTo>
                  <a:pt x="0" y="0"/>
                </a:lnTo>
                <a:lnTo>
                  <a:pt x="373838" y="0"/>
                </a:lnTo>
                <a:lnTo>
                  <a:pt x="373838" y="672390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64824" y="4461649"/>
            <a:ext cx="374015" cy="345440"/>
          </a:xfrm>
          <a:custGeom>
            <a:avLst/>
            <a:gdLst/>
            <a:ahLst/>
            <a:cxnLst/>
            <a:rect l="l" t="t" r="r" b="b"/>
            <a:pathLst>
              <a:path w="374014" h="345439">
                <a:moveTo>
                  <a:pt x="0" y="345287"/>
                </a:moveTo>
                <a:lnTo>
                  <a:pt x="0" y="0"/>
                </a:lnTo>
                <a:lnTo>
                  <a:pt x="373837" y="0"/>
                </a:lnTo>
                <a:lnTo>
                  <a:pt x="373837" y="345287"/>
                </a:lnTo>
                <a:lnTo>
                  <a:pt x="0" y="345287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4824" y="4461646"/>
            <a:ext cx="374015" cy="345440"/>
          </a:xfrm>
          <a:custGeom>
            <a:avLst/>
            <a:gdLst/>
            <a:ahLst/>
            <a:cxnLst/>
            <a:rect l="l" t="t" r="r" b="b"/>
            <a:pathLst>
              <a:path w="374014" h="345439">
                <a:moveTo>
                  <a:pt x="0" y="345281"/>
                </a:moveTo>
                <a:lnTo>
                  <a:pt x="0" y="0"/>
                </a:lnTo>
                <a:lnTo>
                  <a:pt x="373838" y="0"/>
                </a:lnTo>
                <a:lnTo>
                  <a:pt x="373838" y="345281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5592" y="4303293"/>
            <a:ext cx="374015" cy="504190"/>
          </a:xfrm>
          <a:custGeom>
            <a:avLst/>
            <a:gdLst/>
            <a:ahLst/>
            <a:cxnLst/>
            <a:rect l="l" t="t" r="r" b="b"/>
            <a:pathLst>
              <a:path w="374014" h="504189">
                <a:moveTo>
                  <a:pt x="0" y="503643"/>
                </a:moveTo>
                <a:lnTo>
                  <a:pt x="0" y="0"/>
                </a:lnTo>
                <a:lnTo>
                  <a:pt x="373837" y="0"/>
                </a:lnTo>
                <a:lnTo>
                  <a:pt x="373837" y="503643"/>
                </a:lnTo>
                <a:lnTo>
                  <a:pt x="0" y="503643"/>
                </a:lnTo>
                <a:close/>
              </a:path>
            </a:pathLst>
          </a:custGeom>
          <a:solidFill>
            <a:srgbClr val="439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5592" y="4303290"/>
            <a:ext cx="374015" cy="504190"/>
          </a:xfrm>
          <a:custGeom>
            <a:avLst/>
            <a:gdLst/>
            <a:ahLst/>
            <a:cxnLst/>
            <a:rect l="l" t="t" r="r" b="b"/>
            <a:pathLst>
              <a:path w="374014" h="504189">
                <a:moveTo>
                  <a:pt x="0" y="503644"/>
                </a:moveTo>
                <a:lnTo>
                  <a:pt x="0" y="0"/>
                </a:lnTo>
                <a:lnTo>
                  <a:pt x="373838" y="0"/>
                </a:lnTo>
                <a:lnTo>
                  <a:pt x="373838" y="503644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3372" y="4806944"/>
            <a:ext cx="4673600" cy="0"/>
          </a:xfrm>
          <a:custGeom>
            <a:avLst/>
            <a:gdLst/>
            <a:ahLst/>
            <a:cxnLst/>
            <a:rect l="l" t="t" r="r" b="b"/>
            <a:pathLst>
              <a:path w="4673600">
                <a:moveTo>
                  <a:pt x="0" y="0"/>
                </a:moveTo>
                <a:lnTo>
                  <a:pt x="4672986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7211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47970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8728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9486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30245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91003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51762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2520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 rot="18900000">
            <a:off x="1148542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709298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2011</a:t>
            </a:r>
            <a:endParaRPr sz="1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2270054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2012</a:t>
            </a:r>
            <a:endParaRPr sz="1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2830809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2013</a:t>
            </a:r>
            <a:endParaRPr sz="1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3391578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3952334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4513089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2015</a:t>
            </a:r>
            <a:endParaRPr sz="1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4893925" y="5153960"/>
            <a:ext cx="736171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105" dirty="0">
                <a:latin typeface="Arial"/>
                <a:cs typeface="Arial"/>
              </a:rPr>
              <a:t>Hum</a:t>
            </a:r>
            <a:r>
              <a:rPr sz="1850" spc="-90" dirty="0">
                <a:latin typeface="Arial"/>
                <a:cs typeface="Arial"/>
              </a:rPr>
              <a:t>a</a:t>
            </a:r>
            <a:r>
              <a:rPr sz="1850" spc="-95" dirty="0">
                <a:latin typeface="Arial"/>
                <a:cs typeface="Arial"/>
              </a:rPr>
              <a:t>n</a:t>
            </a:r>
            <a:endParaRPr sz="18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13372" y="1691619"/>
            <a:ext cx="0" cy="3115945"/>
          </a:xfrm>
          <a:custGeom>
            <a:avLst/>
            <a:gdLst/>
            <a:ahLst/>
            <a:cxnLst/>
            <a:rect l="l" t="t" r="r" b="b"/>
            <a:pathLst>
              <a:path h="3115945">
                <a:moveTo>
                  <a:pt x="0" y="3115324"/>
                </a:moveTo>
                <a:lnTo>
                  <a:pt x="0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3855" y="4806944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3855" y="3768502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13855" y="2730061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3855" y="1691619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57071" y="4631987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8083" y="3593546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8083" y="2555104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20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8083" y="1516663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30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692" y="2131722"/>
            <a:ext cx="323850" cy="2134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spc="-125" dirty="0">
                <a:latin typeface="Arial"/>
                <a:cs typeface="Arial"/>
              </a:rPr>
              <a:t>classification </a:t>
            </a:r>
            <a:r>
              <a:rPr sz="2050" spc="-5" dirty="0">
                <a:latin typeface="Arial"/>
                <a:cs typeface="Arial"/>
              </a:rPr>
              <a:t>error</a:t>
            </a:r>
            <a:r>
              <a:rPr sz="2050" spc="-80" dirty="0">
                <a:latin typeface="Arial"/>
                <a:cs typeface="Arial"/>
              </a:rPr>
              <a:t> </a:t>
            </a:r>
            <a:r>
              <a:rPr sz="2050" spc="-445" dirty="0">
                <a:latin typeface="Arial"/>
                <a:cs typeface="Arial"/>
              </a:rPr>
              <a:t>%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60008" y="1574210"/>
            <a:ext cx="1022985" cy="58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1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28.2</a:t>
            </a:r>
            <a:endParaRPr sz="2050">
              <a:latin typeface="Arial"/>
              <a:cs typeface="Arial"/>
            </a:endParaRPr>
          </a:p>
          <a:p>
            <a:pPr marL="581025">
              <a:lnSpc>
                <a:spcPts val="2210"/>
              </a:lnSpc>
            </a:pPr>
            <a:r>
              <a:rPr sz="2050" spc="-155" dirty="0">
                <a:latin typeface="Arial"/>
                <a:cs typeface="Arial"/>
              </a:rPr>
              <a:t>25.8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2054" y="2804763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16.4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43581" y="3282446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11.7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47308" y="3796474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6.7</a:t>
            </a:r>
            <a:endParaRPr sz="2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37539" y="4128776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3.57</a:t>
            </a:r>
            <a:endParaRPr sz="2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64931" y="3962625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5.1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67079" y="3734168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7.3</a:t>
            </a:r>
            <a:endParaRPr sz="20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12051" y="4808002"/>
            <a:ext cx="4674870" cy="0"/>
          </a:xfrm>
          <a:custGeom>
            <a:avLst/>
            <a:gdLst/>
            <a:ahLst/>
            <a:cxnLst/>
            <a:rect l="l" t="t" r="r" b="b"/>
            <a:pathLst>
              <a:path w="4674870">
                <a:moveTo>
                  <a:pt x="0" y="0"/>
                </a:moveTo>
                <a:lnTo>
                  <a:pt x="4674412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34047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70287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06526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42766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79005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15245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251484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18900000">
            <a:off x="6995260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7631505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2011</a:t>
            </a:r>
            <a:endParaRPr sz="18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8267737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2012</a:t>
            </a:r>
            <a:endParaRPr sz="18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8903982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2013</a:t>
            </a:r>
            <a:endParaRPr sz="18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9540213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10176458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10812690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2015</a:t>
            </a:r>
            <a:endParaRPr sz="18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012051" y="1691727"/>
            <a:ext cx="0" cy="3116580"/>
          </a:xfrm>
          <a:custGeom>
            <a:avLst/>
            <a:gdLst/>
            <a:ahLst/>
            <a:cxnLst/>
            <a:rect l="l" t="t" r="r" b="b"/>
            <a:pathLst>
              <a:path h="3116579">
                <a:moveTo>
                  <a:pt x="0" y="3116275"/>
                </a:moveTo>
                <a:lnTo>
                  <a:pt x="0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12504" y="4808002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12504" y="3834166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12504" y="2860330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12504" y="1886494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55676" y="4632996"/>
            <a:ext cx="14478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636652" y="3659160"/>
            <a:ext cx="26352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50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517627" y="2685324"/>
            <a:ext cx="38290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100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17627" y="1711488"/>
            <a:ext cx="38290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150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32749" y="4807991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636239" y="0"/>
                </a:moveTo>
                <a:lnTo>
                  <a:pt x="0" y="0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70422" y="4745672"/>
            <a:ext cx="124647" cy="12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68994" y="4652177"/>
            <a:ext cx="636270" cy="156210"/>
          </a:xfrm>
          <a:custGeom>
            <a:avLst/>
            <a:gdLst/>
            <a:ahLst/>
            <a:cxnLst/>
            <a:rect l="l" t="t" r="r" b="b"/>
            <a:pathLst>
              <a:path w="636270" h="156210">
                <a:moveTo>
                  <a:pt x="636239" y="0"/>
                </a:moveTo>
                <a:lnTo>
                  <a:pt x="0" y="155813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06663" y="4745672"/>
            <a:ext cx="124647" cy="12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05226" y="4652187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636239" y="0"/>
                </a:moveTo>
                <a:lnTo>
                  <a:pt x="0" y="0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42899" y="4589859"/>
            <a:ext cx="124656" cy="12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41470" y="4439242"/>
            <a:ext cx="636270" cy="213360"/>
          </a:xfrm>
          <a:custGeom>
            <a:avLst/>
            <a:gdLst/>
            <a:ahLst/>
            <a:cxnLst/>
            <a:rect l="l" t="t" r="r" b="b"/>
            <a:pathLst>
              <a:path w="636270" h="213360">
                <a:moveTo>
                  <a:pt x="636239" y="0"/>
                </a:moveTo>
                <a:lnTo>
                  <a:pt x="0" y="212945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79140" y="4589859"/>
            <a:ext cx="124650" cy="12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977702" y="4379505"/>
            <a:ext cx="636270" cy="60325"/>
          </a:xfrm>
          <a:custGeom>
            <a:avLst/>
            <a:gdLst/>
            <a:ahLst/>
            <a:cxnLst/>
            <a:rect l="l" t="t" r="r" b="b"/>
            <a:pathLst>
              <a:path w="636270" h="60325">
                <a:moveTo>
                  <a:pt x="636239" y="0"/>
                </a:moveTo>
                <a:lnTo>
                  <a:pt x="0" y="59728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15375" y="4376915"/>
            <a:ext cx="124656" cy="12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613947" y="1847532"/>
            <a:ext cx="636270" cy="2532380"/>
          </a:xfrm>
          <a:custGeom>
            <a:avLst/>
            <a:gdLst/>
            <a:ahLst/>
            <a:cxnLst/>
            <a:rect l="l" t="t" r="r" b="b"/>
            <a:pathLst>
              <a:path w="636270" h="2532379">
                <a:moveTo>
                  <a:pt x="636239" y="0"/>
                </a:moveTo>
                <a:lnTo>
                  <a:pt x="0" y="2531973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551620" y="4317187"/>
            <a:ext cx="124647" cy="12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187862" y="1785213"/>
            <a:ext cx="124647" cy="124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125601" y="2341115"/>
            <a:ext cx="323850" cy="17214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spc="-120" dirty="0">
                <a:latin typeface="Arial"/>
                <a:cs typeface="Arial"/>
              </a:rPr>
              <a:t>number </a:t>
            </a:r>
            <a:r>
              <a:rPr sz="2050" spc="-55" dirty="0">
                <a:latin typeface="Arial"/>
                <a:cs typeface="Arial"/>
              </a:rPr>
              <a:t>of</a:t>
            </a:r>
            <a:r>
              <a:rPr sz="2050" spc="-90" dirty="0">
                <a:latin typeface="Arial"/>
                <a:cs typeface="Arial"/>
              </a:rPr>
              <a:t> </a:t>
            </a:r>
            <a:r>
              <a:rPr sz="2050" spc="-165" dirty="0">
                <a:latin typeface="Arial"/>
                <a:cs typeface="Arial"/>
              </a:rPr>
              <a:t>layers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FFFFFF"/>
                </a:solidFill>
              </a:rPr>
              <a:t>An </a:t>
            </a:r>
            <a:r>
              <a:rPr spc="-80" dirty="0">
                <a:solidFill>
                  <a:srgbClr val="FFFFFF"/>
                </a:solidFill>
              </a:rPr>
              <a:t>Architecture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355" dirty="0">
                <a:solidFill>
                  <a:srgbClr val="FFFFFF"/>
                </a:solidFill>
              </a:rPr>
              <a:t>Many</a:t>
            </a:r>
            <a:r>
              <a:rPr spc="-7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828" y="273811"/>
            <a:ext cx="5184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</a:t>
            </a:r>
            <a:r>
              <a:rPr sz="4200" spc="-75" dirty="0"/>
              <a:t> </a:t>
            </a:r>
            <a:r>
              <a:rPr sz="4200" spc="-185" dirty="0"/>
              <a:t>Classification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719072" y="1292352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463" y="4556252"/>
            <a:ext cx="9684737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Convolution</a:t>
            </a:r>
            <a:r>
              <a:rPr sz="2400" dirty="0">
                <a:latin typeface="+mj-lt"/>
                <a:cs typeface="Arial"/>
              </a:rPr>
              <a:t>: Apply filters with learned weights to generate feature maps.</a:t>
            </a:r>
          </a:p>
          <a:p>
            <a:pPr marL="355600" indent="-342900">
              <a:lnSpc>
                <a:spcPts val="283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Non-linearity</a:t>
            </a:r>
            <a:r>
              <a:rPr sz="2400" dirty="0">
                <a:latin typeface="+mj-lt"/>
                <a:cs typeface="Arial"/>
              </a:rPr>
              <a:t>: Often ReLU.</a:t>
            </a:r>
          </a:p>
          <a:p>
            <a:pPr marL="355600" indent="-342900">
              <a:lnSpc>
                <a:spcPts val="2830"/>
              </a:lnSpc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Pooling</a:t>
            </a:r>
            <a:r>
              <a:rPr sz="2400" dirty="0">
                <a:latin typeface="+mj-lt"/>
                <a:cs typeface="Arial"/>
              </a:rPr>
              <a:t>: Downsampling operation on each feature map.</a:t>
            </a:r>
          </a:p>
          <a:p>
            <a:pPr marL="824230" algn="ctr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+mj-lt"/>
                <a:cs typeface="Trebuchet MS"/>
              </a:rPr>
              <a:t>Train model with image data.</a:t>
            </a:r>
            <a:endParaRPr sz="2000" dirty="0">
              <a:latin typeface="+mj-lt"/>
              <a:cs typeface="Trebuchet MS"/>
            </a:endParaRPr>
          </a:p>
          <a:p>
            <a:pPr marL="824865" algn="ctr">
              <a:lnSpc>
                <a:spcPct val="100000"/>
              </a:lnSpc>
            </a:pPr>
            <a:r>
              <a:rPr sz="2000" b="1" dirty="0">
                <a:latin typeface="+mj-lt"/>
                <a:cs typeface="Trebuchet MS"/>
              </a:rPr>
              <a:t>Learn weights of filters in convolutional layers.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61728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092" y="273811"/>
            <a:ext cx="828103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An </a:t>
            </a:r>
            <a:r>
              <a:rPr sz="4200" spc="-75" dirty="0"/>
              <a:t>Architecture </a:t>
            </a:r>
            <a:r>
              <a:rPr sz="4200" spc="25" dirty="0"/>
              <a:t>for </a:t>
            </a:r>
            <a:r>
              <a:rPr sz="4200" spc="-340" dirty="0"/>
              <a:t>Many</a:t>
            </a:r>
            <a:r>
              <a:rPr sz="4200" spc="-710" dirty="0"/>
              <a:t> </a:t>
            </a:r>
            <a:r>
              <a:rPr sz="4200" spc="-155" dirty="0"/>
              <a:t>Applications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573023" y="1322832"/>
            <a:ext cx="7943088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45423" y="1990344"/>
            <a:ext cx="3249168" cy="3060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9899" y="5135371"/>
            <a:ext cx="567118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345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Object </a:t>
            </a:r>
            <a:r>
              <a:rPr sz="2400" spc="-100" dirty="0">
                <a:latin typeface="Arial"/>
                <a:cs typeface="Arial"/>
              </a:rPr>
              <a:t>detection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10" dirty="0">
                <a:latin typeface="Arial"/>
                <a:cs typeface="Arial"/>
              </a:rPr>
              <a:t>R-CNNs  </a:t>
            </a:r>
            <a:r>
              <a:rPr sz="2400" spc="-165" dirty="0">
                <a:latin typeface="Arial"/>
                <a:cs typeface="Arial"/>
              </a:rPr>
              <a:t>Segmentation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35" dirty="0">
                <a:latin typeface="Arial"/>
                <a:cs typeface="Arial"/>
              </a:rPr>
              <a:t>fully </a:t>
            </a:r>
            <a:r>
              <a:rPr sz="2400" spc="-125" dirty="0">
                <a:latin typeface="Arial"/>
                <a:cs typeface="Arial"/>
              </a:rPr>
              <a:t>convolutional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1117600">
              <a:lnSpc>
                <a:spcPts val="2810"/>
              </a:lnSpc>
            </a:pPr>
            <a:r>
              <a:rPr sz="2400" spc="-229" dirty="0">
                <a:latin typeface="Arial"/>
                <a:cs typeface="Arial"/>
              </a:rPr>
              <a:t>Image </a:t>
            </a:r>
            <a:r>
              <a:rPr sz="2400" spc="-145" dirty="0">
                <a:latin typeface="Arial"/>
                <a:cs typeface="Arial"/>
              </a:rPr>
              <a:t>captioning </a:t>
            </a:r>
            <a:r>
              <a:rPr sz="2400" spc="-60" dirty="0">
                <a:latin typeface="Arial"/>
                <a:cs typeface="Arial"/>
              </a:rPr>
              <a:t>with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RNNs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16289" y="1548218"/>
            <a:ext cx="3103245" cy="3774440"/>
          </a:xfrm>
          <a:custGeom>
            <a:avLst/>
            <a:gdLst/>
            <a:ahLst/>
            <a:cxnLst/>
            <a:rect l="l" t="t" r="r" b="b"/>
            <a:pathLst>
              <a:path w="3103245" h="3774440">
                <a:moveTo>
                  <a:pt x="0" y="517124"/>
                </a:moveTo>
                <a:lnTo>
                  <a:pt x="2113" y="470055"/>
                </a:lnTo>
                <a:lnTo>
                  <a:pt x="8331" y="424170"/>
                </a:lnTo>
                <a:lnTo>
                  <a:pt x="18472" y="379652"/>
                </a:lnTo>
                <a:lnTo>
                  <a:pt x="32352" y="336682"/>
                </a:lnTo>
                <a:lnTo>
                  <a:pt x="49790" y="295445"/>
                </a:lnTo>
                <a:lnTo>
                  <a:pt x="70602" y="256121"/>
                </a:lnTo>
                <a:lnTo>
                  <a:pt x="94607" y="218894"/>
                </a:lnTo>
                <a:lnTo>
                  <a:pt x="121621" y="183947"/>
                </a:lnTo>
                <a:lnTo>
                  <a:pt x="151462" y="151462"/>
                </a:lnTo>
                <a:lnTo>
                  <a:pt x="183947" y="121621"/>
                </a:lnTo>
                <a:lnTo>
                  <a:pt x="218894" y="94607"/>
                </a:lnTo>
                <a:lnTo>
                  <a:pt x="256121" y="70602"/>
                </a:lnTo>
                <a:lnTo>
                  <a:pt x="295445" y="49790"/>
                </a:lnTo>
                <a:lnTo>
                  <a:pt x="336682" y="32352"/>
                </a:lnTo>
                <a:lnTo>
                  <a:pt x="379652" y="18472"/>
                </a:lnTo>
                <a:lnTo>
                  <a:pt x="424170" y="8331"/>
                </a:lnTo>
                <a:lnTo>
                  <a:pt x="470055" y="2113"/>
                </a:lnTo>
                <a:lnTo>
                  <a:pt x="517124" y="0"/>
                </a:lnTo>
                <a:lnTo>
                  <a:pt x="2585551" y="0"/>
                </a:lnTo>
                <a:lnTo>
                  <a:pt x="2632620" y="2113"/>
                </a:lnTo>
                <a:lnTo>
                  <a:pt x="2678505" y="8331"/>
                </a:lnTo>
                <a:lnTo>
                  <a:pt x="2723023" y="18472"/>
                </a:lnTo>
                <a:lnTo>
                  <a:pt x="2765992" y="32352"/>
                </a:lnTo>
                <a:lnTo>
                  <a:pt x="2807229" y="49790"/>
                </a:lnTo>
                <a:lnTo>
                  <a:pt x="2846553" y="70602"/>
                </a:lnTo>
                <a:lnTo>
                  <a:pt x="2883779" y="94607"/>
                </a:lnTo>
                <a:lnTo>
                  <a:pt x="2918726" y="121621"/>
                </a:lnTo>
                <a:lnTo>
                  <a:pt x="2951211" y="151462"/>
                </a:lnTo>
                <a:lnTo>
                  <a:pt x="2981052" y="183947"/>
                </a:lnTo>
                <a:lnTo>
                  <a:pt x="3008066" y="218894"/>
                </a:lnTo>
                <a:lnTo>
                  <a:pt x="3032070" y="256121"/>
                </a:lnTo>
                <a:lnTo>
                  <a:pt x="3052882" y="295445"/>
                </a:lnTo>
                <a:lnTo>
                  <a:pt x="3070319" y="336682"/>
                </a:lnTo>
                <a:lnTo>
                  <a:pt x="3084199" y="379652"/>
                </a:lnTo>
                <a:lnTo>
                  <a:pt x="3094340" y="424170"/>
                </a:lnTo>
                <a:lnTo>
                  <a:pt x="3100558" y="470055"/>
                </a:lnTo>
                <a:lnTo>
                  <a:pt x="3102671" y="517124"/>
                </a:lnTo>
                <a:lnTo>
                  <a:pt x="3102671" y="3257191"/>
                </a:lnTo>
                <a:lnTo>
                  <a:pt x="3100558" y="3304260"/>
                </a:lnTo>
                <a:lnTo>
                  <a:pt x="3094340" y="3350145"/>
                </a:lnTo>
                <a:lnTo>
                  <a:pt x="3084199" y="3394664"/>
                </a:lnTo>
                <a:lnTo>
                  <a:pt x="3070319" y="3437634"/>
                </a:lnTo>
                <a:lnTo>
                  <a:pt x="3052882" y="3478872"/>
                </a:lnTo>
                <a:lnTo>
                  <a:pt x="3032070" y="3518196"/>
                </a:lnTo>
                <a:lnTo>
                  <a:pt x="3008066" y="3555423"/>
                </a:lnTo>
                <a:lnTo>
                  <a:pt x="2981052" y="3590371"/>
                </a:lnTo>
                <a:lnTo>
                  <a:pt x="2951211" y="3622857"/>
                </a:lnTo>
                <a:lnTo>
                  <a:pt x="2918726" y="3652698"/>
                </a:lnTo>
                <a:lnTo>
                  <a:pt x="2883779" y="3679713"/>
                </a:lnTo>
                <a:lnTo>
                  <a:pt x="2846553" y="3703718"/>
                </a:lnTo>
                <a:lnTo>
                  <a:pt x="2807229" y="3724530"/>
                </a:lnTo>
                <a:lnTo>
                  <a:pt x="2765992" y="3741968"/>
                </a:lnTo>
                <a:lnTo>
                  <a:pt x="2723023" y="3755849"/>
                </a:lnTo>
                <a:lnTo>
                  <a:pt x="2678505" y="3765990"/>
                </a:lnTo>
                <a:lnTo>
                  <a:pt x="2632620" y="3772208"/>
                </a:lnTo>
                <a:lnTo>
                  <a:pt x="2585551" y="3774322"/>
                </a:lnTo>
                <a:lnTo>
                  <a:pt x="517124" y="3774322"/>
                </a:lnTo>
                <a:lnTo>
                  <a:pt x="470055" y="3772208"/>
                </a:lnTo>
                <a:lnTo>
                  <a:pt x="424170" y="3765990"/>
                </a:lnTo>
                <a:lnTo>
                  <a:pt x="379652" y="3755849"/>
                </a:lnTo>
                <a:lnTo>
                  <a:pt x="336682" y="3741968"/>
                </a:lnTo>
                <a:lnTo>
                  <a:pt x="295445" y="3724530"/>
                </a:lnTo>
                <a:lnTo>
                  <a:pt x="256121" y="3703718"/>
                </a:lnTo>
                <a:lnTo>
                  <a:pt x="218894" y="3679713"/>
                </a:lnTo>
                <a:lnTo>
                  <a:pt x="183947" y="3652698"/>
                </a:lnTo>
                <a:lnTo>
                  <a:pt x="151462" y="3622857"/>
                </a:lnTo>
                <a:lnTo>
                  <a:pt x="121621" y="3590371"/>
                </a:lnTo>
                <a:lnTo>
                  <a:pt x="94607" y="3555423"/>
                </a:lnTo>
                <a:lnTo>
                  <a:pt x="70602" y="3518196"/>
                </a:lnTo>
                <a:lnTo>
                  <a:pt x="49790" y="3478872"/>
                </a:lnTo>
                <a:lnTo>
                  <a:pt x="32352" y="3437634"/>
                </a:lnTo>
                <a:lnTo>
                  <a:pt x="18472" y="3394664"/>
                </a:lnTo>
                <a:lnTo>
                  <a:pt x="8331" y="3350145"/>
                </a:lnTo>
                <a:lnTo>
                  <a:pt x="2113" y="3304260"/>
                </a:lnTo>
                <a:lnTo>
                  <a:pt x="0" y="3257191"/>
                </a:lnTo>
                <a:lnTo>
                  <a:pt x="0" y="517124"/>
                </a:lnTo>
                <a:close/>
              </a:path>
            </a:pathLst>
          </a:custGeom>
          <a:ln w="12700">
            <a:solidFill>
              <a:srgbClr val="358A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2080" y="5322544"/>
            <a:ext cx="1064895" cy="448945"/>
          </a:xfrm>
          <a:custGeom>
            <a:avLst/>
            <a:gdLst/>
            <a:ahLst/>
            <a:cxnLst/>
            <a:rect l="l" t="t" r="r" b="b"/>
            <a:pathLst>
              <a:path w="1064895" h="448945">
                <a:moveTo>
                  <a:pt x="114300" y="334412"/>
                </a:moveTo>
                <a:lnTo>
                  <a:pt x="0" y="391562"/>
                </a:lnTo>
                <a:lnTo>
                  <a:pt x="114300" y="448712"/>
                </a:lnTo>
                <a:lnTo>
                  <a:pt x="114300" y="410612"/>
                </a:lnTo>
                <a:lnTo>
                  <a:pt x="95250" y="410612"/>
                </a:lnTo>
                <a:lnTo>
                  <a:pt x="95250" y="372512"/>
                </a:lnTo>
                <a:lnTo>
                  <a:pt x="114300" y="372512"/>
                </a:lnTo>
                <a:lnTo>
                  <a:pt x="114300" y="334412"/>
                </a:lnTo>
                <a:close/>
              </a:path>
              <a:path w="1064895" h="448945">
                <a:moveTo>
                  <a:pt x="114300" y="372512"/>
                </a:moveTo>
                <a:lnTo>
                  <a:pt x="95250" y="372512"/>
                </a:lnTo>
                <a:lnTo>
                  <a:pt x="95250" y="410612"/>
                </a:lnTo>
                <a:lnTo>
                  <a:pt x="114300" y="410612"/>
                </a:lnTo>
                <a:lnTo>
                  <a:pt x="114300" y="372512"/>
                </a:lnTo>
                <a:close/>
              </a:path>
              <a:path w="1064895" h="448945">
                <a:moveTo>
                  <a:pt x="1026490" y="372512"/>
                </a:moveTo>
                <a:lnTo>
                  <a:pt x="114300" y="372512"/>
                </a:lnTo>
                <a:lnTo>
                  <a:pt x="114300" y="410612"/>
                </a:lnTo>
                <a:lnTo>
                  <a:pt x="1064590" y="410612"/>
                </a:lnTo>
                <a:lnTo>
                  <a:pt x="1064590" y="391562"/>
                </a:lnTo>
                <a:lnTo>
                  <a:pt x="1026490" y="391562"/>
                </a:lnTo>
                <a:lnTo>
                  <a:pt x="1026490" y="372512"/>
                </a:lnTo>
                <a:close/>
              </a:path>
              <a:path w="1064895" h="448945">
                <a:moveTo>
                  <a:pt x="1064590" y="0"/>
                </a:moveTo>
                <a:lnTo>
                  <a:pt x="1026490" y="0"/>
                </a:lnTo>
                <a:lnTo>
                  <a:pt x="1026490" y="391562"/>
                </a:lnTo>
                <a:lnTo>
                  <a:pt x="1045540" y="372512"/>
                </a:lnTo>
                <a:lnTo>
                  <a:pt x="1064590" y="372512"/>
                </a:lnTo>
                <a:lnTo>
                  <a:pt x="1064590" y="0"/>
                </a:lnTo>
                <a:close/>
              </a:path>
              <a:path w="1064895" h="448945">
                <a:moveTo>
                  <a:pt x="1064590" y="372512"/>
                </a:moveTo>
                <a:lnTo>
                  <a:pt x="1045540" y="372512"/>
                </a:lnTo>
                <a:lnTo>
                  <a:pt x="1026490" y="391562"/>
                </a:lnTo>
                <a:lnTo>
                  <a:pt x="1064590" y="391562"/>
                </a:lnTo>
                <a:lnTo>
                  <a:pt x="1064590" y="372512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AlexNet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2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40232" y="1659810"/>
            <a:ext cx="1508760" cy="39797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solidFill>
                  <a:srgbClr val="424242"/>
                </a:solidFill>
                <a:latin typeface="Arial"/>
                <a:cs typeface="Arial"/>
              </a:rPr>
              <a:t>Architecture:</a:t>
            </a:r>
            <a:endParaRPr sz="1867" dirty="0">
              <a:latin typeface="Arial"/>
              <a:cs typeface="Arial"/>
            </a:endParaRPr>
          </a:p>
          <a:p>
            <a:pPr marL="16933" marR="112604">
              <a:lnSpc>
                <a:spcPts val="2200"/>
              </a:lnSpc>
              <a:spcBef>
                <a:spcPts val="87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  </a:t>
            </a:r>
            <a:r>
              <a:rPr sz="1867" spc="-7" dirty="0">
                <a:solidFill>
                  <a:srgbClr val="69A84F"/>
                </a:solidFill>
                <a:latin typeface="Arial"/>
                <a:cs typeface="Arial"/>
              </a:rPr>
              <a:t>NORM1 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  </a:t>
            </a:r>
            <a:r>
              <a:rPr sz="1867" spc="-7" dirty="0">
                <a:solidFill>
                  <a:srgbClr val="69A84F"/>
                </a:solidFill>
                <a:latin typeface="Arial"/>
                <a:cs typeface="Arial"/>
              </a:rPr>
              <a:t>NORM2 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  CONV4  CONV5</a:t>
            </a:r>
            <a:endParaRPr sz="1867" dirty="0">
              <a:latin typeface="Arial"/>
              <a:cs typeface="Arial"/>
            </a:endParaRPr>
          </a:p>
          <a:p>
            <a:pPr marL="16933" marR="178642">
              <a:lnSpc>
                <a:spcPts val="2200"/>
              </a:lnSpc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 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</a:t>
            </a:r>
            <a:endParaRPr sz="1867" dirty="0">
              <a:latin typeface="Arial"/>
              <a:cs typeface="Arial"/>
            </a:endParaRPr>
          </a:p>
          <a:p>
            <a:pPr marL="16933" marR="1033754">
              <a:lnSpc>
                <a:spcPts val="2200"/>
              </a:lnSpc>
            </a:pP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  FC8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22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31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922260" cy="1884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dirty="0">
                <a:latin typeface="Arial"/>
                <a:cs typeface="Arial"/>
              </a:rPr>
              <a:t>(CONV1): </a:t>
            </a:r>
            <a:r>
              <a:rPr sz="2400" spc="-7" dirty="0">
                <a:latin typeface="Arial"/>
                <a:cs typeface="Arial"/>
              </a:rPr>
              <a:t>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23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9ADED-3B3A-405D-B680-D6D2B1F56997}"/>
              </a:ext>
            </a:extLst>
          </p:cNvPr>
          <p:cNvSpPr/>
          <p:nvPr/>
        </p:nvSpPr>
        <p:spPr>
          <a:xfrm>
            <a:off x="344199" y="4748404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0000FF"/>
                </a:solidFill>
                <a:latin typeface="Arial"/>
                <a:cs typeface="Arial"/>
              </a:rPr>
              <a:t>Hint: </a:t>
            </a:r>
            <a:r>
              <a:rPr lang="en-SG" sz="2400" dirty="0">
                <a:solidFill>
                  <a:srgbClr val="0000FF"/>
                </a:solidFill>
                <a:latin typeface="Arial"/>
                <a:cs typeface="Arial"/>
              </a:rPr>
              <a:t>(227-11)/4+1 =</a:t>
            </a:r>
            <a:r>
              <a:rPr lang="en-SG"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SG" sz="2400" spc="-7" dirty="0">
                <a:solidFill>
                  <a:srgbClr val="0000FF"/>
                </a:solidFill>
                <a:latin typeface="Arial"/>
                <a:cs typeface="Arial"/>
              </a:rPr>
              <a:t>55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6553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49727" cy="2643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dirty="0">
                <a:latin typeface="Arial"/>
                <a:cs typeface="Arial"/>
              </a:rPr>
              <a:t>(CONV1): </a:t>
            </a:r>
            <a:r>
              <a:rPr sz="2400" spc="-7" dirty="0">
                <a:latin typeface="Arial"/>
                <a:cs typeface="Arial"/>
              </a:rPr>
              <a:t>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[55x55x96]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total number of parameters in this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24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94DCB-8C78-4BB6-96C1-304B9EF5117B}"/>
              </a:ext>
            </a:extLst>
          </p:cNvPr>
          <p:cNvSpPr/>
          <p:nvPr/>
        </p:nvSpPr>
        <p:spPr>
          <a:xfrm>
            <a:off x="352305" y="5342343"/>
            <a:ext cx="3562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33">
              <a:spcBef>
                <a:spcPts val="20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</a:t>
            </a:r>
            <a:r>
              <a:rPr lang="en-SG" sz="2400" dirty="0">
                <a:solidFill>
                  <a:srgbClr val="FF0000"/>
                </a:solidFill>
                <a:latin typeface="Arial"/>
                <a:cs typeface="Arial"/>
              </a:rPr>
              <a:t>(11*11*3+1)*96 =</a:t>
            </a:r>
            <a:r>
              <a:rPr lang="en-SG" sz="2400" spc="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SG" sz="2400" b="1" spc="-7" dirty="0" err="1">
                <a:solidFill>
                  <a:srgbClr val="FF0000"/>
                </a:solidFill>
                <a:latin typeface="Arial"/>
                <a:cs typeface="Arial"/>
              </a:rPr>
              <a:t>35K</a:t>
            </a:r>
            <a:endParaRPr lang="en-SG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3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82747" cy="224540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415364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 dirty="0">
              <a:latin typeface="Arial"/>
              <a:cs typeface="Arial"/>
            </a:endParaRPr>
          </a:p>
          <a:p>
            <a:pPr marL="16933" marR="6773">
              <a:lnSpc>
                <a:spcPct val="2013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dirty="0">
                <a:latin typeface="Arial"/>
                <a:cs typeface="Arial"/>
              </a:rPr>
              <a:t>(POOL1): </a:t>
            </a:r>
            <a:r>
              <a:rPr sz="2400" spc="-7" dirty="0">
                <a:latin typeface="Arial"/>
                <a:cs typeface="Arial"/>
              </a:rPr>
              <a:t>3x3 filters applied at </a:t>
            </a:r>
            <a:r>
              <a:rPr sz="2400" dirty="0">
                <a:latin typeface="Arial"/>
                <a:cs typeface="Arial"/>
              </a:rPr>
              <a:t>stride 2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25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56D70-5A20-4FA1-938B-AFE4F33F322A}"/>
              </a:ext>
            </a:extLst>
          </p:cNvPr>
          <p:cNvSpPr/>
          <p:nvPr/>
        </p:nvSpPr>
        <p:spPr>
          <a:xfrm>
            <a:off x="300132" y="4808434"/>
            <a:ext cx="2662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</a:t>
            </a:r>
            <a:r>
              <a:rPr lang="en-SG" sz="2400" dirty="0">
                <a:solidFill>
                  <a:srgbClr val="FF0000"/>
                </a:solidFill>
                <a:latin typeface="Arial"/>
                <a:cs typeface="Arial"/>
              </a:rPr>
              <a:t>(55-3)/2+1 =</a:t>
            </a:r>
            <a:r>
              <a:rPr lang="en-SG"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27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44199" y="2528421"/>
            <a:ext cx="7194127" cy="265833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76503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dirty="0">
                <a:latin typeface="Arial"/>
                <a:cs typeface="Arial"/>
              </a:rPr>
              <a:t>(POOL1): </a:t>
            </a:r>
            <a:r>
              <a:rPr sz="2400" spc="-7" dirty="0">
                <a:latin typeface="Arial"/>
                <a:cs typeface="Arial"/>
              </a:rPr>
              <a:t>3x3 filters applied at </a:t>
            </a:r>
            <a:r>
              <a:rPr sz="2400" dirty="0">
                <a:latin typeface="Arial"/>
                <a:cs typeface="Arial"/>
              </a:rPr>
              <a:t>stride 2  </a:t>
            </a: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volume: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number of parameters in this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26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0C4031-9527-4395-A1D8-54548C03C57C}"/>
              </a:ext>
            </a:extLst>
          </p:cNvPr>
          <p:cNvSpPr/>
          <p:nvPr/>
        </p:nvSpPr>
        <p:spPr>
          <a:xfrm>
            <a:off x="300132" y="5406710"/>
            <a:ext cx="727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0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11CBB07-D070-433F-A39D-1A5BA18C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</p:spTree>
    <p:extLst>
      <p:ext uri="{BB962C8B-B14F-4D97-AF65-F5344CB8AC3E}">
        <p14:creationId xmlns:p14="http://schemas.microsoft.com/office/powerpoint/2010/main" val="22515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1"/>
            <a:ext cx="343577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 55x55x96  After POOL1: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27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68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3" y="1743312"/>
            <a:ext cx="5641340" cy="424988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  <a:p>
            <a:pPr marL="16933">
              <a:lnSpc>
                <a:spcPts val="211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28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55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33" y="1743312"/>
            <a:ext cx="5641340" cy="34163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1792" y="2442573"/>
            <a:ext cx="4550833" cy="28383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first use of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ReLU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used Norm layers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(not common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SGD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Momentum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867" dirty="0">
              <a:latin typeface="Arial"/>
              <a:cs typeface="Arial"/>
            </a:endParaRPr>
          </a:p>
          <a:p>
            <a:pPr marL="16933" marR="597730">
              <a:lnSpc>
                <a:spcPts val="2200"/>
              </a:lnSpc>
              <a:spcBef>
                <a:spcPts val="87"/>
              </a:spcBef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1e-2,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reduced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by 10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manually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when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L2 weight decay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5e-4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32" y="5118562"/>
            <a:ext cx="4314613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8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11791" y="5259023"/>
            <a:ext cx="38066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- 7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CNN ensemble: 18.2%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39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1387690" y="1358900"/>
            <a:ext cx="9417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Suppose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114" dirty="0">
                <a:latin typeface="Arial"/>
                <a:cs typeface="Arial"/>
              </a:rPr>
              <a:t>want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4" dirty="0">
                <a:latin typeface="Arial"/>
                <a:cs typeface="Arial"/>
              </a:rPr>
              <a:t>compute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5x5 </a:t>
            </a:r>
            <a:r>
              <a:rPr sz="2400" spc="-210" dirty="0">
                <a:latin typeface="Arial"/>
                <a:cs typeface="Arial"/>
              </a:rPr>
              <a:t>image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3x3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1007" y="1871472"/>
            <a:ext cx="3624072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7392" y="2602992"/>
            <a:ext cx="21336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5282" y="3280727"/>
            <a:ext cx="470534" cy="463550"/>
          </a:xfrm>
          <a:custGeom>
            <a:avLst/>
            <a:gdLst/>
            <a:ahLst/>
            <a:cxnLst/>
            <a:rect l="l" t="t" r="r" b="b"/>
            <a:pathLst>
              <a:path w="470534" h="463550">
                <a:moveTo>
                  <a:pt x="0" y="231675"/>
                </a:moveTo>
                <a:lnTo>
                  <a:pt x="4779" y="184984"/>
                </a:lnTo>
                <a:lnTo>
                  <a:pt x="18487" y="141496"/>
                </a:lnTo>
                <a:lnTo>
                  <a:pt x="40178" y="102143"/>
                </a:lnTo>
                <a:lnTo>
                  <a:pt x="68905" y="67856"/>
                </a:lnTo>
                <a:lnTo>
                  <a:pt x="103723" y="39566"/>
                </a:lnTo>
                <a:lnTo>
                  <a:pt x="143685" y="18206"/>
                </a:lnTo>
                <a:lnTo>
                  <a:pt x="187846" y="4706"/>
                </a:lnTo>
                <a:lnTo>
                  <a:pt x="235259" y="0"/>
                </a:lnTo>
                <a:lnTo>
                  <a:pt x="282672" y="4706"/>
                </a:lnTo>
                <a:lnTo>
                  <a:pt x="326833" y="18206"/>
                </a:lnTo>
                <a:lnTo>
                  <a:pt x="366795" y="39566"/>
                </a:lnTo>
                <a:lnTo>
                  <a:pt x="401613" y="67856"/>
                </a:lnTo>
                <a:lnTo>
                  <a:pt x="430340" y="102143"/>
                </a:lnTo>
                <a:lnTo>
                  <a:pt x="452031" y="141496"/>
                </a:lnTo>
                <a:lnTo>
                  <a:pt x="465739" y="184984"/>
                </a:lnTo>
                <a:lnTo>
                  <a:pt x="470519" y="231675"/>
                </a:lnTo>
                <a:lnTo>
                  <a:pt x="465739" y="278365"/>
                </a:lnTo>
                <a:lnTo>
                  <a:pt x="452031" y="321853"/>
                </a:lnTo>
                <a:lnTo>
                  <a:pt x="430340" y="361207"/>
                </a:lnTo>
                <a:lnTo>
                  <a:pt x="401613" y="395494"/>
                </a:lnTo>
                <a:lnTo>
                  <a:pt x="366795" y="423784"/>
                </a:lnTo>
                <a:lnTo>
                  <a:pt x="326833" y="445144"/>
                </a:lnTo>
                <a:lnTo>
                  <a:pt x="282672" y="458644"/>
                </a:lnTo>
                <a:lnTo>
                  <a:pt x="235259" y="463351"/>
                </a:lnTo>
                <a:lnTo>
                  <a:pt x="187846" y="458644"/>
                </a:lnTo>
                <a:lnTo>
                  <a:pt x="143685" y="445144"/>
                </a:lnTo>
                <a:lnTo>
                  <a:pt x="103723" y="423784"/>
                </a:lnTo>
                <a:lnTo>
                  <a:pt x="68905" y="395494"/>
                </a:lnTo>
                <a:lnTo>
                  <a:pt x="40178" y="361207"/>
                </a:lnTo>
                <a:lnTo>
                  <a:pt x="18487" y="321853"/>
                </a:lnTo>
                <a:lnTo>
                  <a:pt x="4779" y="278365"/>
                </a:lnTo>
                <a:lnTo>
                  <a:pt x="0" y="2316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7137" y="3334003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19380" y="0"/>
                </a:moveTo>
                <a:lnTo>
                  <a:pt x="0" y="19748"/>
                </a:lnTo>
                <a:lnTo>
                  <a:pt x="160820" y="177533"/>
                </a:lnTo>
                <a:lnTo>
                  <a:pt x="0" y="335318"/>
                </a:lnTo>
                <a:lnTo>
                  <a:pt x="19380" y="355079"/>
                </a:lnTo>
                <a:lnTo>
                  <a:pt x="180581" y="196926"/>
                </a:lnTo>
                <a:lnTo>
                  <a:pt x="220108" y="196926"/>
                </a:lnTo>
                <a:lnTo>
                  <a:pt x="200342" y="177533"/>
                </a:lnTo>
                <a:lnTo>
                  <a:pt x="220095" y="158153"/>
                </a:lnTo>
                <a:lnTo>
                  <a:pt x="180581" y="158153"/>
                </a:lnTo>
                <a:lnTo>
                  <a:pt x="19380" y="0"/>
                </a:lnTo>
                <a:close/>
              </a:path>
              <a:path w="361315" h="355600">
                <a:moveTo>
                  <a:pt x="220108" y="196926"/>
                </a:moveTo>
                <a:lnTo>
                  <a:pt x="180581" y="196926"/>
                </a:lnTo>
                <a:lnTo>
                  <a:pt x="341769" y="355079"/>
                </a:lnTo>
                <a:lnTo>
                  <a:pt x="361162" y="335318"/>
                </a:lnTo>
                <a:lnTo>
                  <a:pt x="220108" y="196926"/>
                </a:lnTo>
                <a:close/>
              </a:path>
              <a:path w="361315" h="355600">
                <a:moveTo>
                  <a:pt x="341769" y="0"/>
                </a:moveTo>
                <a:lnTo>
                  <a:pt x="180581" y="158153"/>
                </a:lnTo>
                <a:lnTo>
                  <a:pt x="220095" y="158153"/>
                </a:lnTo>
                <a:lnTo>
                  <a:pt x="361162" y="19748"/>
                </a:lnTo>
                <a:lnTo>
                  <a:pt x="341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7134" y="3333996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0" y="19756"/>
                </a:moveTo>
                <a:lnTo>
                  <a:pt x="19383" y="0"/>
                </a:lnTo>
                <a:lnTo>
                  <a:pt x="180577" y="158152"/>
                </a:lnTo>
                <a:lnTo>
                  <a:pt x="341771" y="0"/>
                </a:lnTo>
                <a:lnTo>
                  <a:pt x="361154" y="19756"/>
                </a:lnTo>
                <a:lnTo>
                  <a:pt x="200336" y="177538"/>
                </a:lnTo>
                <a:lnTo>
                  <a:pt x="361154" y="335321"/>
                </a:lnTo>
                <a:lnTo>
                  <a:pt x="341771" y="355077"/>
                </a:lnTo>
                <a:lnTo>
                  <a:pt x="180577" y="196925"/>
                </a:lnTo>
                <a:lnTo>
                  <a:pt x="19383" y="355077"/>
                </a:lnTo>
                <a:lnTo>
                  <a:pt x="0" y="335321"/>
                </a:lnTo>
                <a:lnTo>
                  <a:pt x="160818" y="177538"/>
                </a:lnTo>
                <a:lnTo>
                  <a:pt x="0" y="197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8969" y="4482084"/>
            <a:ext cx="1078420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83560" algn="r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32479">
              <a:lnSpc>
                <a:spcPct val="100000"/>
              </a:lnSpc>
            </a:pP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outputs…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44053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3" y="1743313"/>
            <a:ext cx="38887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33" y="2302111"/>
            <a:ext cx="56413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633" y="2860910"/>
            <a:ext cx="5641340" cy="20048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228899" y="2354061"/>
            <a:ext cx="1217507" cy="289560"/>
          </a:xfrm>
          <a:custGeom>
            <a:avLst/>
            <a:gdLst/>
            <a:ahLst/>
            <a:cxnLst/>
            <a:rect l="l" t="t" r="r" b="b"/>
            <a:pathLst>
              <a:path w="913130" h="217169">
                <a:moveTo>
                  <a:pt x="0" y="0"/>
                </a:moveTo>
                <a:lnTo>
                  <a:pt x="912598" y="0"/>
                </a:lnTo>
                <a:lnTo>
                  <a:pt x="912598" y="216899"/>
                </a:lnTo>
                <a:lnTo>
                  <a:pt x="0" y="216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445696" y="2179646"/>
            <a:ext cx="4160520" cy="174413"/>
          </a:xfrm>
          <a:custGeom>
            <a:avLst/>
            <a:gdLst/>
            <a:ahLst/>
            <a:cxnLst/>
            <a:rect l="l" t="t" r="r" b="b"/>
            <a:pathLst>
              <a:path w="3120390" h="130810">
                <a:moveTo>
                  <a:pt x="0" y="130812"/>
                </a:moveTo>
                <a:lnTo>
                  <a:pt x="3120393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591755" y="2125028"/>
            <a:ext cx="142332" cy="109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5757056" y="195966"/>
            <a:ext cx="893233" cy="2158153"/>
          </a:xfrm>
          <a:custGeom>
            <a:avLst/>
            <a:gdLst/>
            <a:ahLst/>
            <a:cxnLst/>
            <a:rect l="l" t="t" r="r" b="b"/>
            <a:pathLst>
              <a:path w="669925" h="1618614">
                <a:moveTo>
                  <a:pt x="0" y="0"/>
                </a:moveTo>
                <a:lnTo>
                  <a:pt x="669898" y="0"/>
                </a:lnTo>
                <a:lnTo>
                  <a:pt x="669898" y="1618496"/>
                </a:lnTo>
                <a:lnTo>
                  <a:pt x="0" y="16184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7139616" y="3173013"/>
            <a:ext cx="386418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0958" algn="just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Historical note: Trained on GTX 580  GPU with only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GB of</a:t>
            </a:r>
            <a:r>
              <a:rPr sz="1867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memory.</a:t>
            </a:r>
            <a:endParaRPr sz="1867" dirty="0">
              <a:latin typeface="Arial"/>
              <a:cs typeface="Arial"/>
            </a:endParaRPr>
          </a:p>
          <a:p>
            <a:pPr marL="16933" marR="6773" algn="just">
              <a:lnSpc>
                <a:spcPts val="2200"/>
              </a:lnSpc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spread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across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GPUs, half  the neurons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(feature maps)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on each  GPU.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3618" y="2461813"/>
            <a:ext cx="1572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[55x55x48]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633" y="4839161"/>
            <a:ext cx="4745567" cy="11233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11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</p:spTree>
    <p:extLst>
      <p:ext uri="{BB962C8B-B14F-4D97-AF65-F5344CB8AC3E}">
        <p14:creationId xmlns:p14="http://schemas.microsoft.com/office/powerpoint/2010/main" val="399661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567554" y="2699028"/>
            <a:ext cx="1081193" cy="3032760"/>
          </a:xfrm>
          <a:custGeom>
            <a:avLst/>
            <a:gdLst/>
            <a:ahLst/>
            <a:cxnLst/>
            <a:rect l="l" t="t" r="r" b="b"/>
            <a:pathLst>
              <a:path w="810895" h="2274570">
                <a:moveTo>
                  <a:pt x="0" y="0"/>
                </a:moveTo>
                <a:lnTo>
                  <a:pt x="810298" y="0"/>
                </a:lnTo>
                <a:lnTo>
                  <a:pt x="810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6030" y="1616807"/>
            <a:ext cx="2560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First CNN-based</a:t>
            </a:r>
            <a:r>
              <a:rPr sz="1867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winner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1888" y="2024695"/>
            <a:ext cx="648545" cy="478367"/>
          </a:xfrm>
          <a:custGeom>
            <a:avLst/>
            <a:gdLst/>
            <a:ahLst/>
            <a:cxnLst/>
            <a:rect l="l" t="t" r="r" b="b"/>
            <a:pathLst>
              <a:path w="486410" h="358775">
                <a:moveTo>
                  <a:pt x="0" y="0"/>
                </a:moveTo>
                <a:lnTo>
                  <a:pt x="486374" y="35821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6682785" y="2455837"/>
            <a:ext cx="143099" cy="12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36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5505622" y="2699028"/>
            <a:ext cx="1084580" cy="3032760"/>
          </a:xfrm>
          <a:custGeom>
            <a:avLst/>
            <a:gdLst/>
            <a:ahLst/>
            <a:cxnLst/>
            <a:rect l="l" t="t" r="r" b="b"/>
            <a:pathLst>
              <a:path w="813435" h="2274570">
                <a:moveTo>
                  <a:pt x="0" y="0"/>
                </a:moveTo>
                <a:lnTo>
                  <a:pt x="813298" y="0"/>
                </a:lnTo>
                <a:lnTo>
                  <a:pt x="813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 dirty="0"/>
          </a:p>
        </p:txBody>
      </p:sp>
      <p:sp>
        <p:nvSpPr>
          <p:cNvPr id="7" name="object 7"/>
          <p:cNvSpPr txBox="1"/>
          <p:nvPr/>
        </p:nvSpPr>
        <p:spPr>
          <a:xfrm>
            <a:off x="4616029" y="1312014"/>
            <a:ext cx="2352040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ZFNet: Improved  hyperparameters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over  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3253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998621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52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ZFNet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15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144356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ZFNet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56400" y="1010497"/>
            <a:ext cx="11662417" cy="2723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160758" y="308015"/>
            <a:ext cx="26763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[Zeiler and Fergus,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2013]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866" y="4456670"/>
            <a:ext cx="11400367" cy="15659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AlexNet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but:</a:t>
            </a:r>
            <a:endParaRPr sz="2400" dirty="0">
              <a:latin typeface="Arial"/>
              <a:cs typeface="Arial"/>
            </a:endParaRPr>
          </a:p>
          <a:p>
            <a:pPr marL="16933" marR="2876901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CONV1: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7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(11x11 stride </a:t>
            </a:r>
            <a:r>
              <a:rPr sz="2400" spc="-7" dirty="0">
                <a:latin typeface="Arial"/>
                <a:cs typeface="Arial"/>
              </a:rPr>
              <a:t>4) to </a:t>
            </a:r>
            <a:r>
              <a:rPr sz="2400" dirty="0">
                <a:latin typeface="Arial"/>
                <a:cs typeface="Arial"/>
              </a:rPr>
              <a:t>(7x7 stride </a:t>
            </a:r>
            <a:r>
              <a:rPr sz="2400" spc="-7" dirty="0">
                <a:latin typeface="Arial"/>
                <a:cs typeface="Arial"/>
              </a:rPr>
              <a:t>2)  CONV3,4,5: instead of 384, 384, 256 filters use 512, 1024,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512</a:t>
            </a:r>
            <a:endParaRPr sz="2400" dirty="0">
              <a:latin typeface="Arial"/>
              <a:cs typeface="Arial"/>
            </a:endParaRPr>
          </a:p>
          <a:p>
            <a:pPr marL="6232158">
              <a:spcBef>
                <a:spcPts val="48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error: 16.4%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9547" y="4267242"/>
            <a:ext cx="2297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TODO: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remake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figure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05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7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VGG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74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00155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VGGNet</a:t>
            </a:r>
            <a:endParaRPr sz="4000" dirty="0"/>
          </a:p>
          <a:p>
            <a:pPr marL="33866">
              <a:spcBef>
                <a:spcPts val="353"/>
              </a:spcBef>
            </a:pPr>
            <a:r>
              <a:rPr sz="2400" i="1" spc="-7" dirty="0">
                <a:solidFill>
                  <a:srgbClr val="000000"/>
                </a:solidFill>
              </a:rPr>
              <a:t>[Simonyan and Zisserman,</a:t>
            </a:r>
            <a:r>
              <a:rPr sz="2400" i="1" spc="-27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999" y="1619802"/>
            <a:ext cx="4213860" cy="26534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Small filters, Deeper</a:t>
            </a:r>
            <a:r>
              <a:rPr sz="2400" spc="-8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8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(AlexNet)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19 layers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(VGG16Net)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3x3 CONV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1, pad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2x2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99" y="4566195"/>
            <a:ext cx="4491567" cy="112996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0319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ILSVRC’13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(ZFNet)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7.3%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4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015D9A50-29A1-4A4E-832F-0AD07E1BD2BB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VGGNet</a:t>
            </a:r>
            <a:endParaRPr lang="en-SG" sz="4000" kern="0"/>
          </a:p>
          <a:p>
            <a:pPr marL="33866">
              <a:spcBef>
                <a:spcPts val="35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[Simonyan and Zisserman,</a:t>
            </a:r>
            <a:r>
              <a:rPr lang="en-SG" sz="2400" i="1" kern="0" spc="-27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2014]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  <p:graphicFrame>
        <p:nvGraphicFramePr>
          <p:cNvPr id="20" name="object 2">
            <a:extLst>
              <a:ext uri="{FF2B5EF4-FFF2-40B4-BE49-F238E27FC236}">
                <a16:creationId xmlns:a16="http://schemas.microsoft.com/office/drawing/2014/main" id="{1D08E96A-1590-4777-9274-B891CFE03624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0F17E944-CB96-4C38-A5CA-2EBD759A7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" name="object 4">
            <a:extLst>
              <a:ext uri="{FF2B5EF4-FFF2-40B4-BE49-F238E27FC236}">
                <a16:creationId xmlns:a16="http://schemas.microsoft.com/office/drawing/2014/main" id="{F3DFE436-6019-43B4-951B-6537BD23175C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3" name="object 5">
            <a:extLst>
              <a:ext uri="{FF2B5EF4-FFF2-40B4-BE49-F238E27FC236}">
                <a16:creationId xmlns:a16="http://schemas.microsoft.com/office/drawing/2014/main" id="{D9225CFD-8FEA-4094-92C6-0DC7EF6D76E4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4" name="object 9">
            <a:extLst>
              <a:ext uri="{FF2B5EF4-FFF2-40B4-BE49-F238E27FC236}">
                <a16:creationId xmlns:a16="http://schemas.microsoft.com/office/drawing/2014/main" id="{085A2640-A3CC-4C08-8645-133E1E8297B8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BF524E6D-EDAD-47EA-9184-DDBD3C71BFF2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84A41317-6684-447B-BFA4-DF0648CA4C4B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197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conv)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2164" y="3289584"/>
            <a:ext cx="547878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Q: What is the effective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receptive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field of  three 3x3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conv (stride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1)</a:t>
            </a:r>
            <a:r>
              <a:rPr sz="2400" spc="-53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layers?</a:t>
            </a:r>
            <a:endParaRPr sz="2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DA204F63-72B7-4783-8738-862B5C8F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VGGNet</a:t>
            </a:r>
            <a:endParaRPr sz="4000" dirty="0"/>
          </a:p>
          <a:p>
            <a:pPr marL="33866">
              <a:spcBef>
                <a:spcPts val="353"/>
              </a:spcBef>
            </a:pPr>
            <a:r>
              <a:rPr sz="2400" i="1" spc="-7" dirty="0">
                <a:solidFill>
                  <a:srgbClr val="000000"/>
                </a:solidFill>
              </a:rPr>
              <a:t>[Simonyan and Zisserman,</a:t>
            </a:r>
            <a:r>
              <a:rPr sz="2400" i="1" spc="-27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AF4BE612-3E6F-4888-935E-519F7FCA1FB3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DEB60F7E-A174-4294-8010-B6FF47D61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3" name="object 4">
            <a:extLst>
              <a:ext uri="{FF2B5EF4-FFF2-40B4-BE49-F238E27FC236}">
                <a16:creationId xmlns:a16="http://schemas.microsoft.com/office/drawing/2014/main" id="{1E90E867-5669-4FDF-8D44-3678E82870A3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7187BC35-DCCB-4CF9-A7B9-FEE602E1D46F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5" name="object 9">
            <a:extLst>
              <a:ext uri="{FF2B5EF4-FFF2-40B4-BE49-F238E27FC236}">
                <a16:creationId xmlns:a16="http://schemas.microsoft.com/office/drawing/2014/main" id="{DA20B473-6AF7-415C-ADF3-6FD590F1FE1B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D5AA3BB-D761-454A-9EDB-A32D17287FEE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FE43363E-324D-4748-934C-E5E625832001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D5F7EB0-C688-4EDE-9F1A-92B5F313BD3A}"/>
              </a:ext>
            </a:extLst>
          </p:cNvPr>
          <p:cNvSpPr txBox="1"/>
          <p:nvPr/>
        </p:nvSpPr>
        <p:spPr>
          <a:xfrm>
            <a:off x="402164" y="2139462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Reducing computational complexity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C0E9095-FFFB-4044-BBA6-82B1E1E0B00D}"/>
              </a:ext>
            </a:extLst>
          </p:cNvPr>
          <p:cNvSpPr txBox="1"/>
          <p:nvPr/>
        </p:nvSpPr>
        <p:spPr>
          <a:xfrm>
            <a:off x="402163" y="427216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SG" sz="2400" spc="-7" dirty="0" err="1">
                <a:solidFill>
                  <a:srgbClr val="FF0000"/>
                </a:solidFill>
                <a:latin typeface="Arial"/>
                <a:cs typeface="Arial"/>
              </a:rPr>
              <a:t>7x7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6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31600" y="2321481"/>
            <a:ext cx="3050612" cy="305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8152" y="3008376"/>
            <a:ext cx="191719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8608" y="3549612"/>
            <a:ext cx="558165" cy="549275"/>
          </a:xfrm>
          <a:custGeom>
            <a:avLst/>
            <a:gdLst/>
            <a:ahLst/>
            <a:cxnLst/>
            <a:rect l="l" t="t" r="r" b="b"/>
            <a:pathLst>
              <a:path w="558164" h="549275">
                <a:moveTo>
                  <a:pt x="0" y="274612"/>
                </a:moveTo>
                <a:lnTo>
                  <a:pt x="4492" y="225250"/>
                </a:lnTo>
                <a:lnTo>
                  <a:pt x="17446" y="178791"/>
                </a:lnTo>
                <a:lnTo>
                  <a:pt x="38072" y="136010"/>
                </a:lnTo>
                <a:lnTo>
                  <a:pt x="65584" y="97683"/>
                </a:lnTo>
                <a:lnTo>
                  <a:pt x="99194" y="64585"/>
                </a:lnTo>
                <a:lnTo>
                  <a:pt x="138114" y="37492"/>
                </a:lnTo>
                <a:lnTo>
                  <a:pt x="181556" y="17180"/>
                </a:lnTo>
                <a:lnTo>
                  <a:pt x="228734" y="4424"/>
                </a:lnTo>
                <a:lnTo>
                  <a:pt x="278860" y="0"/>
                </a:lnTo>
                <a:lnTo>
                  <a:pt x="328985" y="4424"/>
                </a:lnTo>
                <a:lnTo>
                  <a:pt x="376163" y="17180"/>
                </a:lnTo>
                <a:lnTo>
                  <a:pt x="419606" y="37492"/>
                </a:lnTo>
                <a:lnTo>
                  <a:pt x="458526" y="64585"/>
                </a:lnTo>
                <a:lnTo>
                  <a:pt x="492135" y="97683"/>
                </a:lnTo>
                <a:lnTo>
                  <a:pt x="519647" y="136010"/>
                </a:lnTo>
                <a:lnTo>
                  <a:pt x="540274" y="178791"/>
                </a:lnTo>
                <a:lnTo>
                  <a:pt x="553227" y="225250"/>
                </a:lnTo>
                <a:lnTo>
                  <a:pt x="557720" y="274612"/>
                </a:lnTo>
                <a:lnTo>
                  <a:pt x="553227" y="323974"/>
                </a:lnTo>
                <a:lnTo>
                  <a:pt x="540274" y="370433"/>
                </a:lnTo>
                <a:lnTo>
                  <a:pt x="519647" y="413214"/>
                </a:lnTo>
                <a:lnTo>
                  <a:pt x="492135" y="451541"/>
                </a:lnTo>
                <a:lnTo>
                  <a:pt x="458526" y="484638"/>
                </a:lnTo>
                <a:lnTo>
                  <a:pt x="419606" y="511731"/>
                </a:lnTo>
                <a:lnTo>
                  <a:pt x="376163" y="532043"/>
                </a:lnTo>
                <a:lnTo>
                  <a:pt x="328985" y="544799"/>
                </a:lnTo>
                <a:lnTo>
                  <a:pt x="278860" y="549224"/>
                </a:lnTo>
                <a:lnTo>
                  <a:pt x="228734" y="544799"/>
                </a:lnTo>
                <a:lnTo>
                  <a:pt x="181556" y="532043"/>
                </a:lnTo>
                <a:lnTo>
                  <a:pt x="138114" y="511731"/>
                </a:lnTo>
                <a:lnTo>
                  <a:pt x="99194" y="484638"/>
                </a:lnTo>
                <a:lnTo>
                  <a:pt x="65584" y="451541"/>
                </a:lnTo>
                <a:lnTo>
                  <a:pt x="38072" y="413214"/>
                </a:lnTo>
                <a:lnTo>
                  <a:pt x="17446" y="370433"/>
                </a:lnTo>
                <a:lnTo>
                  <a:pt x="4492" y="323974"/>
                </a:lnTo>
                <a:lnTo>
                  <a:pt x="0" y="2746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0076" y="3612769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22974" y="0"/>
                </a:moveTo>
                <a:lnTo>
                  <a:pt x="0" y="23406"/>
                </a:lnTo>
                <a:lnTo>
                  <a:pt x="190614" y="210438"/>
                </a:lnTo>
                <a:lnTo>
                  <a:pt x="0" y="397459"/>
                </a:lnTo>
                <a:lnTo>
                  <a:pt x="22974" y="420877"/>
                </a:lnTo>
                <a:lnTo>
                  <a:pt x="214033" y="233413"/>
                </a:lnTo>
                <a:lnTo>
                  <a:pt x="260880" y="233413"/>
                </a:lnTo>
                <a:lnTo>
                  <a:pt x="237464" y="210438"/>
                </a:lnTo>
                <a:lnTo>
                  <a:pt x="260891" y="187451"/>
                </a:lnTo>
                <a:lnTo>
                  <a:pt x="214033" y="187451"/>
                </a:lnTo>
                <a:lnTo>
                  <a:pt x="22974" y="0"/>
                </a:lnTo>
                <a:close/>
              </a:path>
              <a:path w="428625" h="421004">
                <a:moveTo>
                  <a:pt x="260880" y="233413"/>
                </a:moveTo>
                <a:lnTo>
                  <a:pt x="214033" y="233413"/>
                </a:lnTo>
                <a:lnTo>
                  <a:pt x="405104" y="420877"/>
                </a:lnTo>
                <a:lnTo>
                  <a:pt x="428078" y="397459"/>
                </a:lnTo>
                <a:lnTo>
                  <a:pt x="260880" y="233413"/>
                </a:lnTo>
                <a:close/>
              </a:path>
              <a:path w="428625" h="421004">
                <a:moveTo>
                  <a:pt x="405104" y="0"/>
                </a:moveTo>
                <a:lnTo>
                  <a:pt x="214033" y="187451"/>
                </a:lnTo>
                <a:lnTo>
                  <a:pt x="260891" y="187451"/>
                </a:lnTo>
                <a:lnTo>
                  <a:pt x="428078" y="23406"/>
                </a:lnTo>
                <a:lnTo>
                  <a:pt x="405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070" y="3612767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0" y="23418"/>
                </a:moveTo>
                <a:lnTo>
                  <a:pt x="22975" y="0"/>
                </a:lnTo>
                <a:lnTo>
                  <a:pt x="214043" y="187463"/>
                </a:lnTo>
                <a:lnTo>
                  <a:pt x="405111" y="0"/>
                </a:lnTo>
                <a:lnTo>
                  <a:pt x="428086" y="23418"/>
                </a:lnTo>
                <a:lnTo>
                  <a:pt x="237464" y="210442"/>
                </a:lnTo>
                <a:lnTo>
                  <a:pt x="428086" y="397466"/>
                </a:lnTo>
                <a:lnTo>
                  <a:pt x="405111" y="420884"/>
                </a:lnTo>
                <a:lnTo>
                  <a:pt x="214043" y="233421"/>
                </a:lnTo>
                <a:lnTo>
                  <a:pt x="22975" y="420884"/>
                </a:lnTo>
                <a:lnTo>
                  <a:pt x="0" y="397466"/>
                </a:lnTo>
                <a:lnTo>
                  <a:pt x="190622" y="210442"/>
                </a:lnTo>
                <a:lnTo>
                  <a:pt x="0" y="234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4714" y="4839716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3156" y="2948728"/>
            <a:ext cx="1822461" cy="182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8873" y="3622916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84"/>
                </a:lnTo>
                <a:lnTo>
                  <a:pt x="452907" y="129184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873" y="3896359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71"/>
                </a:lnTo>
                <a:lnTo>
                  <a:pt x="452907" y="129171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8876" y="3622913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7"/>
                </a:lnTo>
                <a:lnTo>
                  <a:pt x="0" y="1291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8876" y="3896355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8"/>
                </a:lnTo>
                <a:lnTo>
                  <a:pt x="0" y="1291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8180" y="4839716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5" name="object 15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82224E36-6F7A-44FF-9E82-6D814801C2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56668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6" y="2428069"/>
            <a:ext cx="5395805" cy="189280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But deeper,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98633" y="4625160"/>
            <a:ext cx="4800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966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2	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166" y="4637861"/>
            <a:ext cx="49521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3 * (</a:t>
            </a:r>
            <a:r>
              <a:rPr sz="2400" spc="300" dirty="0">
                <a:solidFill>
                  <a:srgbClr val="0000FF"/>
                </a:solidFill>
                <a:latin typeface="Arial"/>
                <a:cs typeface="Arial"/>
              </a:rPr>
              <a:t>3 C 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vs.  7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EBDC671-888F-46C3-B10F-0375C2D1E87B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VGGNet</a:t>
            </a:r>
            <a:endParaRPr lang="en-SG" sz="4000" kern="0" dirty="0"/>
          </a:p>
          <a:p>
            <a:pPr marL="33866">
              <a:spcBef>
                <a:spcPts val="35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Simonyan</a:t>
            </a:r>
            <a:r>
              <a:rPr lang="en-SG" sz="2400" i="1" kern="0" spc="-7" dirty="0">
                <a:solidFill>
                  <a:srgbClr val="000000"/>
                </a:solidFill>
              </a:rPr>
              <a:t> and Zisserman,</a:t>
            </a:r>
            <a:r>
              <a:rPr lang="en-SG" sz="2400" i="1" kern="0" spc="-27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  <p:graphicFrame>
        <p:nvGraphicFramePr>
          <p:cNvPr id="23" name="object 2">
            <a:extLst>
              <a:ext uri="{FF2B5EF4-FFF2-40B4-BE49-F238E27FC236}">
                <a16:creationId xmlns:a16="http://schemas.microsoft.com/office/drawing/2014/main" id="{C3D3CFA2-8453-4C6E-9642-88D70A130AE9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D279F5D2-06A2-4D91-B035-AF7F92F25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462B8424-C28D-4DBE-8C94-DF655AFB5FA3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8C88D7E0-3ED8-4451-84A8-1E206550A080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7" name="object 9">
            <a:extLst>
              <a:ext uri="{FF2B5EF4-FFF2-40B4-BE49-F238E27FC236}">
                <a16:creationId xmlns:a16="http://schemas.microsoft.com/office/drawing/2014/main" id="{9AFC8F0F-A23B-4BAF-9206-FCB7D2F5CFF4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42AE2907-C750-42F6-A090-C17BD3660574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1B29D235-A071-4021-8065-DC7F04F91508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658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299" y="38072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99" y="279371"/>
            <a:ext cx="8549640" cy="583664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84090">
              <a:lnSpc>
                <a:spcPts val="1893"/>
              </a:lnSpc>
              <a:spcBef>
                <a:spcPts val="213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6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893"/>
              </a:lnSpc>
              <a:spcBef>
                <a:spcPts val="80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6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80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158946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 marR="495288">
              <a:lnSpc>
                <a:spcPts val="2200"/>
              </a:lnSpc>
              <a:spcBef>
                <a:spcPts val="11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24M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867" dirty="0">
                <a:latin typeface="Arial"/>
                <a:cs typeface="Arial"/>
              </a:rPr>
              <a:t>(only </a:t>
            </a:r>
            <a:r>
              <a:rPr sz="1867" spc="-7" dirty="0">
                <a:latin typeface="Arial"/>
                <a:cs typeface="Arial"/>
              </a:rPr>
              <a:t>forward! ~*2 for bwd)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BD4C129-59F7-4E77-B0AE-43E4934C8D0A}"/>
              </a:ext>
            </a:extLst>
          </p:cNvPr>
          <p:cNvSpPr txBox="1">
            <a:spLocks/>
          </p:cNvSpPr>
          <p:nvPr/>
        </p:nvSpPr>
        <p:spPr>
          <a:xfrm>
            <a:off x="1143000" y="5960119"/>
            <a:ext cx="852942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112269">
              <a:spcBef>
                <a:spcPts val="133"/>
              </a:spcBef>
            </a:pPr>
            <a:r>
              <a:rPr lang="en-SG" sz="3200" kern="0" dirty="0"/>
              <a:t>(not counting</a:t>
            </a:r>
            <a:r>
              <a:rPr lang="en-SG" sz="3200" kern="0" spc="-127" dirty="0"/>
              <a:t> </a:t>
            </a:r>
            <a:r>
              <a:rPr lang="en-SG" sz="3200" kern="0" spc="-7" dirty="0"/>
              <a:t>biases)!!</a:t>
            </a: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BB621C4C-54C0-49A2-A5C4-62127C655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0370"/>
              </p:ext>
            </p:extLst>
          </p:nvPr>
        </p:nvGraphicFramePr>
        <p:xfrm>
          <a:off x="9712960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578A3600-201C-4D1D-9822-FBEAB4F4F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75614"/>
              </p:ext>
            </p:extLst>
          </p:nvPr>
        </p:nvGraphicFramePr>
        <p:xfrm>
          <a:off x="9712960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object 10">
            <a:extLst>
              <a:ext uri="{FF2B5EF4-FFF2-40B4-BE49-F238E27FC236}">
                <a16:creationId xmlns:a16="http://schemas.microsoft.com/office/drawing/2014/main" id="{3B92DBA7-D851-485A-B9EC-6E41376686F7}"/>
              </a:ext>
            </a:extLst>
          </p:cNvPr>
          <p:cNvSpPr txBox="1"/>
          <p:nvPr/>
        </p:nvSpPr>
        <p:spPr>
          <a:xfrm>
            <a:off x="9870162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355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6" y="1659126"/>
            <a:ext cx="9372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Details: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39586" y="2240882"/>
            <a:ext cx="6142424" cy="345188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339505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ILSVRC’14 2nd in </a:t>
            </a:r>
            <a:r>
              <a:rPr b="0" dirty="0">
                <a:solidFill>
                  <a:schemeClr val="tx1"/>
                </a:solidFill>
              </a:rPr>
              <a:t>classification, </a:t>
            </a:r>
            <a:r>
              <a:rPr b="0" spc="-7" dirty="0">
                <a:solidFill>
                  <a:schemeClr val="tx1"/>
                </a:solidFill>
              </a:rPr>
              <a:t>1st</a:t>
            </a:r>
            <a:r>
              <a:rPr b="0" spc="-120" dirty="0">
                <a:solidFill>
                  <a:schemeClr val="tx1"/>
                </a:solidFill>
              </a:rPr>
              <a:t> </a:t>
            </a:r>
            <a:r>
              <a:rPr b="0" spc="-7" dirty="0">
                <a:solidFill>
                  <a:schemeClr val="tx1"/>
                </a:solidFill>
              </a:rPr>
              <a:t>in  localization</a:t>
            </a:r>
          </a:p>
          <a:p>
            <a:pPr marL="411470" marR="7789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Similar training procedure as Krizhevsky  2012</a:t>
            </a:r>
          </a:p>
          <a:p>
            <a:pPr marL="411470" indent="-394537">
              <a:spcBef>
                <a:spcPts val="33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No Local Response Normalisation</a:t>
            </a:r>
            <a:r>
              <a:rPr b="0" spc="-107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(LRN)</a:t>
            </a:r>
          </a:p>
          <a:p>
            <a:pPr marL="411470" marR="507141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Use VGG16 or VGG19 </a:t>
            </a:r>
            <a:r>
              <a:rPr b="0" dirty="0">
                <a:solidFill>
                  <a:schemeClr val="tx1"/>
                </a:solidFill>
              </a:rPr>
              <a:t>(VGG19</a:t>
            </a:r>
            <a:r>
              <a:rPr b="0" spc="-113" dirty="0">
                <a:solidFill>
                  <a:schemeClr val="tx1"/>
                </a:solidFill>
              </a:rPr>
              <a:t> </a:t>
            </a:r>
            <a:r>
              <a:rPr b="0" spc="-7" dirty="0">
                <a:solidFill>
                  <a:schemeClr val="tx1"/>
                </a:solidFill>
              </a:rPr>
              <a:t>only  </a:t>
            </a:r>
            <a:r>
              <a:rPr b="0" dirty="0">
                <a:solidFill>
                  <a:schemeClr val="tx1"/>
                </a:solidFill>
              </a:rPr>
              <a:t>slightly </a:t>
            </a:r>
            <a:r>
              <a:rPr b="0" spc="-7" dirty="0">
                <a:solidFill>
                  <a:schemeClr val="tx1"/>
                </a:solidFill>
              </a:rPr>
              <a:t>better, </a:t>
            </a:r>
            <a:r>
              <a:rPr b="0" dirty="0">
                <a:solidFill>
                  <a:schemeClr val="tx1"/>
                </a:solidFill>
              </a:rPr>
              <a:t>more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memory)</a:t>
            </a:r>
          </a:p>
          <a:p>
            <a:pPr marL="411470" indent="-394537">
              <a:spcBef>
                <a:spcPts val="40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Use ensembles for best</a:t>
            </a:r>
            <a:r>
              <a:rPr b="0" spc="-33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results</a:t>
            </a:r>
          </a:p>
          <a:p>
            <a:pPr marL="411470" marR="47750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FC7 features generalize well to other  tasks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88515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88515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858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634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1121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5717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114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2060" y="4749204"/>
            <a:ext cx="4868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conv1-2  conv1-1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2060" y="4139607"/>
            <a:ext cx="4868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conv2-2  conv2-1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2060" y="3464272"/>
            <a:ext cx="486833" cy="4334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6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conv3-2  conv3-1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2060" y="2603748"/>
            <a:ext cx="486833" cy="66238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conv4-3  conv4-2  conv4-1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42060" y="1749699"/>
            <a:ext cx="486833" cy="66238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conv5-3  conv5-2  conv5-1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81496" y="927880"/>
            <a:ext cx="207433" cy="6330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42900"/>
              </a:lnSpc>
              <a:spcBef>
                <a:spcPts val="133"/>
              </a:spcBef>
            </a:pPr>
            <a:r>
              <a:rPr sz="933" b="1" dirty="0">
                <a:solidFill>
                  <a:srgbClr val="666666"/>
                </a:solidFill>
                <a:latin typeface="Arial"/>
                <a:cs typeface="Arial"/>
              </a:rPr>
              <a:t>fc8  fc7  fc6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7128" y="4749204"/>
            <a:ext cx="3725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13" dirty="0">
                <a:solidFill>
                  <a:srgbClr val="666666"/>
                </a:solidFill>
                <a:latin typeface="Arial"/>
                <a:cs typeface="Arial"/>
              </a:rPr>
              <a:t>conv2  conv1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7128" y="4376664"/>
            <a:ext cx="37253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b="1" spc="-20" dirty="0">
                <a:solidFill>
                  <a:srgbClr val="666666"/>
                </a:solidFill>
                <a:latin typeface="Arial"/>
                <a:cs typeface="Arial"/>
              </a:rPr>
              <a:t>conv3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7128" y="3679004"/>
            <a:ext cx="3725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13" dirty="0">
                <a:solidFill>
                  <a:srgbClr val="666666"/>
                </a:solidFill>
                <a:latin typeface="Arial"/>
                <a:cs typeface="Arial"/>
              </a:rPr>
              <a:t>conv5  conv4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9500" y="3049821"/>
            <a:ext cx="207433" cy="4334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900"/>
              </a:lnSpc>
              <a:spcBef>
                <a:spcPts val="133"/>
              </a:spcBef>
            </a:pPr>
            <a:r>
              <a:rPr sz="933" b="1" dirty="0">
                <a:solidFill>
                  <a:srgbClr val="666666"/>
                </a:solidFill>
                <a:latin typeface="Arial"/>
                <a:cs typeface="Arial"/>
              </a:rPr>
              <a:t>fc7  fc6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7B4B193B-C732-4316-B4D6-C3EB6C8F9770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VGGNet</a:t>
            </a:r>
            <a:endParaRPr lang="en-SG" sz="4000" kern="0" dirty="0"/>
          </a:p>
          <a:p>
            <a:pPr marL="33866">
              <a:spcBef>
                <a:spcPts val="35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Simonyan</a:t>
            </a:r>
            <a:r>
              <a:rPr lang="en-SG" sz="2400" i="1" kern="0" spc="-7" dirty="0">
                <a:solidFill>
                  <a:srgbClr val="000000"/>
                </a:solidFill>
              </a:rPr>
              <a:t> and Zisserman,</a:t>
            </a:r>
            <a:r>
              <a:rPr lang="en-SG" sz="2400" i="1" kern="0" spc="-27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791689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582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GoogLeNet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90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6021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132" y="1512968"/>
            <a:ext cx="502920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1" y="2617867"/>
            <a:ext cx="4737947" cy="26098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million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parameters!</a:t>
            </a:r>
            <a:endParaRPr sz="2400" dirty="0">
              <a:latin typeface="Arial"/>
              <a:cs typeface="Arial"/>
            </a:endParaRPr>
          </a:p>
          <a:p>
            <a:pPr marL="422476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than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22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52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2" y="2020969"/>
            <a:ext cx="7484533" cy="255689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25624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 module”: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design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good local network topology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(network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within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network)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then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these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  top of each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267" dirty="0">
              <a:latin typeface="Times New Roman"/>
              <a:cs typeface="Times New Roman"/>
            </a:endParaRPr>
          </a:p>
          <a:p>
            <a:pPr marR="6773" algn="r"/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/>
          <p:nvPr/>
        </p:nvSpPr>
        <p:spPr>
          <a:xfrm>
            <a:off x="4870824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990147" y="2608629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8934716" y="2957027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8807215" y="2998367"/>
            <a:ext cx="143999" cy="108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5E74F1B-4726-4E82-AA39-952EA9CA0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25468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00762" y="43081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6593" y="34210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56" y="2620462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59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3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5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3" y="1947864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4" y="30760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205974" y="30218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758231" y="31100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638858" y="3053629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517993" y="313886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890060" y="3060663"/>
            <a:ext cx="144065" cy="1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517993" y="308031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316956" y="30263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669325" y="23985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542225" y="2344186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657126" y="24426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539326" y="2382605"/>
            <a:ext cx="147732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617062" y="24193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347094" y="2366122"/>
            <a:ext cx="147599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81964" y="23956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349359" y="2341228"/>
            <a:ext cx="144365" cy="1088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7019716" y="1318806"/>
            <a:ext cx="44475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3015" y="2055403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2400" spc="-1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16" y="3896901"/>
            <a:ext cx="389128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1E73CE62-F078-420B-A0A6-F7747ACFE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259954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00762" y="43081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6593" y="34210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56" y="2620462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59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3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5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3" y="1947864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4" y="30760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205974" y="30218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758231" y="31100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638858" y="3053629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517993" y="313886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890060" y="3060663"/>
            <a:ext cx="144065" cy="1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517993" y="308031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316956" y="30263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669325" y="23985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542225" y="2344186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657126" y="24426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539326" y="2382605"/>
            <a:ext cx="147732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617062" y="24193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347094" y="2366122"/>
            <a:ext cx="147599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81964" y="23956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349359" y="2341228"/>
            <a:ext cx="144365" cy="1088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7019716" y="1318806"/>
            <a:ext cx="44475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3015" y="2055403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2400" spc="-1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16" y="3896901"/>
            <a:ext cx="389128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1316" y="4891759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371ACFF1-6977-49E1-A855-7B5C7542C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497195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3532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8632" y="3002279"/>
            <a:ext cx="192023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8110" y="3548469"/>
            <a:ext cx="558800" cy="551815"/>
          </a:xfrm>
          <a:custGeom>
            <a:avLst/>
            <a:gdLst/>
            <a:ahLst/>
            <a:cxnLst/>
            <a:rect l="l" t="t" r="r" b="b"/>
            <a:pathLst>
              <a:path w="558800" h="551814">
                <a:moveTo>
                  <a:pt x="0" y="275769"/>
                </a:moveTo>
                <a:lnTo>
                  <a:pt x="4496" y="226199"/>
                </a:lnTo>
                <a:lnTo>
                  <a:pt x="17460" y="179544"/>
                </a:lnTo>
                <a:lnTo>
                  <a:pt x="38104" y="136583"/>
                </a:lnTo>
                <a:lnTo>
                  <a:pt x="65639" y="98094"/>
                </a:lnTo>
                <a:lnTo>
                  <a:pt x="99277" y="64857"/>
                </a:lnTo>
                <a:lnTo>
                  <a:pt x="138230" y="37650"/>
                </a:lnTo>
                <a:lnTo>
                  <a:pt x="181709" y="17252"/>
                </a:lnTo>
                <a:lnTo>
                  <a:pt x="228927" y="4443"/>
                </a:lnTo>
                <a:lnTo>
                  <a:pt x="279095" y="0"/>
                </a:lnTo>
                <a:lnTo>
                  <a:pt x="329263" y="4443"/>
                </a:lnTo>
                <a:lnTo>
                  <a:pt x="376481" y="17252"/>
                </a:lnTo>
                <a:lnTo>
                  <a:pt x="419960" y="37650"/>
                </a:lnTo>
                <a:lnTo>
                  <a:pt x="458913" y="64857"/>
                </a:lnTo>
                <a:lnTo>
                  <a:pt x="492551" y="98094"/>
                </a:lnTo>
                <a:lnTo>
                  <a:pt x="520086" y="136583"/>
                </a:lnTo>
                <a:lnTo>
                  <a:pt x="540730" y="179544"/>
                </a:lnTo>
                <a:lnTo>
                  <a:pt x="553694" y="226199"/>
                </a:lnTo>
                <a:lnTo>
                  <a:pt x="558191" y="275769"/>
                </a:lnTo>
                <a:lnTo>
                  <a:pt x="553694" y="325339"/>
                </a:lnTo>
                <a:lnTo>
                  <a:pt x="540730" y="371993"/>
                </a:lnTo>
                <a:lnTo>
                  <a:pt x="520086" y="414955"/>
                </a:lnTo>
                <a:lnTo>
                  <a:pt x="492551" y="453443"/>
                </a:lnTo>
                <a:lnTo>
                  <a:pt x="458913" y="486680"/>
                </a:lnTo>
                <a:lnTo>
                  <a:pt x="419960" y="513887"/>
                </a:lnTo>
                <a:lnTo>
                  <a:pt x="376481" y="534285"/>
                </a:lnTo>
                <a:lnTo>
                  <a:pt x="329263" y="547095"/>
                </a:lnTo>
                <a:lnTo>
                  <a:pt x="279095" y="551538"/>
                </a:lnTo>
                <a:lnTo>
                  <a:pt x="228927" y="547095"/>
                </a:lnTo>
                <a:lnTo>
                  <a:pt x="181709" y="534285"/>
                </a:lnTo>
                <a:lnTo>
                  <a:pt x="138230" y="513887"/>
                </a:lnTo>
                <a:lnTo>
                  <a:pt x="99277" y="486680"/>
                </a:lnTo>
                <a:lnTo>
                  <a:pt x="65639" y="453443"/>
                </a:lnTo>
                <a:lnTo>
                  <a:pt x="38104" y="414955"/>
                </a:lnTo>
                <a:lnTo>
                  <a:pt x="17460" y="371993"/>
                </a:lnTo>
                <a:lnTo>
                  <a:pt x="4496" y="325339"/>
                </a:lnTo>
                <a:lnTo>
                  <a:pt x="0" y="27576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9565" y="3611892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23113" y="0"/>
                </a:moveTo>
                <a:lnTo>
                  <a:pt x="0" y="23482"/>
                </a:lnTo>
                <a:lnTo>
                  <a:pt x="190804" y="211315"/>
                </a:lnTo>
                <a:lnTo>
                  <a:pt x="0" y="399148"/>
                </a:lnTo>
                <a:lnTo>
                  <a:pt x="23113" y="422617"/>
                </a:lnTo>
                <a:lnTo>
                  <a:pt x="214287" y="234429"/>
                </a:lnTo>
                <a:lnTo>
                  <a:pt x="261249" y="234429"/>
                </a:lnTo>
                <a:lnTo>
                  <a:pt x="237769" y="211315"/>
                </a:lnTo>
                <a:lnTo>
                  <a:pt x="261249" y="188201"/>
                </a:lnTo>
                <a:lnTo>
                  <a:pt x="214287" y="188201"/>
                </a:lnTo>
                <a:lnTo>
                  <a:pt x="23113" y="0"/>
                </a:lnTo>
                <a:close/>
              </a:path>
              <a:path w="428625" h="422910">
                <a:moveTo>
                  <a:pt x="261249" y="234429"/>
                </a:moveTo>
                <a:lnTo>
                  <a:pt x="214287" y="234429"/>
                </a:lnTo>
                <a:lnTo>
                  <a:pt x="405460" y="422617"/>
                </a:lnTo>
                <a:lnTo>
                  <a:pt x="428574" y="399148"/>
                </a:lnTo>
                <a:lnTo>
                  <a:pt x="261249" y="234429"/>
                </a:lnTo>
                <a:close/>
              </a:path>
              <a:path w="428625" h="422910">
                <a:moveTo>
                  <a:pt x="405460" y="0"/>
                </a:moveTo>
                <a:lnTo>
                  <a:pt x="214287" y="188201"/>
                </a:lnTo>
                <a:lnTo>
                  <a:pt x="261249" y="188201"/>
                </a:lnTo>
                <a:lnTo>
                  <a:pt x="428574" y="23482"/>
                </a:lnTo>
                <a:lnTo>
                  <a:pt x="40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574" y="3611898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0" y="23477"/>
                </a:moveTo>
                <a:lnTo>
                  <a:pt x="23111" y="0"/>
                </a:lnTo>
                <a:lnTo>
                  <a:pt x="214281" y="188195"/>
                </a:lnTo>
                <a:lnTo>
                  <a:pt x="405452" y="0"/>
                </a:lnTo>
                <a:lnTo>
                  <a:pt x="428563" y="23477"/>
                </a:lnTo>
                <a:lnTo>
                  <a:pt x="237761" y="211309"/>
                </a:lnTo>
                <a:lnTo>
                  <a:pt x="428563" y="399141"/>
                </a:lnTo>
                <a:lnTo>
                  <a:pt x="405452" y="422618"/>
                </a:lnTo>
                <a:lnTo>
                  <a:pt x="214281" y="234423"/>
                </a:lnTo>
                <a:lnTo>
                  <a:pt x="23111" y="422618"/>
                </a:lnTo>
                <a:lnTo>
                  <a:pt x="0" y="399141"/>
                </a:lnTo>
                <a:lnTo>
                  <a:pt x="190802" y="211309"/>
                </a:lnTo>
                <a:lnTo>
                  <a:pt x="0" y="234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803" y="484276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068" y="3621049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17"/>
                </a:lnTo>
                <a:lnTo>
                  <a:pt x="453288" y="129717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068" y="3895636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30"/>
                </a:lnTo>
                <a:lnTo>
                  <a:pt x="453288" y="129730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063" y="3621051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063" y="3895645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1899" y="4842764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0629" y="2321481"/>
            <a:ext cx="3051878" cy="30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2294" y="2946555"/>
            <a:ext cx="1836396" cy="185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35605" y="2916605"/>
          <a:ext cx="1825624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A015A7B-0696-4748-990C-E2EF35287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766976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1x1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4" y="1373146"/>
            <a:ext cx="342815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0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4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51" y="1885354"/>
            <a:ext cx="4504267" cy="16844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792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51" y="1885354"/>
            <a:ext cx="4504267" cy="16844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63251" y="3866550"/>
            <a:ext cx="299804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Very expensive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63252" y="4526949"/>
            <a:ext cx="4505113" cy="135105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Pooling layer also preserves feature  depth, which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means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total depth after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concatenation 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only grow at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 layer!</a:t>
            </a:r>
            <a:endParaRPr sz="21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82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54901" y="2290309"/>
            <a:ext cx="3617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529k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89819" y="2253961"/>
            <a:ext cx="4379805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Solution: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“bottleneck”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that  use 1x1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reduce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424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91898" y="2397821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008370" y="1466297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691897" y="1466297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2008368" y="2397821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8265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64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691" y="4588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3" y="267372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57" y="3304493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4678323" y="2368935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84" y="2228373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357917" y="1466297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587584" y="1466297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57916" y="2228373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7714557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1387" y="46898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21" y="291237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1127" y="3412937"/>
            <a:ext cx="3234267" cy="150673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09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91898" y="2397821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008370" y="1466297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691897" y="1466297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2008368" y="2397821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8265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691" y="4588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3" y="267372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57" y="3304493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4678323" y="2368935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84" y="2228373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357917" y="1466297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587584" y="1466297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57916" y="2228373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7714557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1387" y="46898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21" y="291237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0855" y="3563965"/>
            <a:ext cx="376004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preserves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spatial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dimensions,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reduces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30856" y="4668861"/>
            <a:ext cx="3590713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Projects depth to lower  dimension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(combination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 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maps)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32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70" y="4859040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0195" y="36242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57" y="2823660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0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3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5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5" y="2151062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99575" y="32250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2351831" y="33132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232460" y="3256829"/>
            <a:ext cx="147969" cy="1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3111594" y="3342059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483660" y="3263863"/>
            <a:ext cx="144065" cy="12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111594" y="3283512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4910556" y="32295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262936" y="26017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135820" y="2547385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250728" y="26458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132921" y="2585805"/>
            <a:ext cx="147729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2210662" y="26225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940698" y="2569322"/>
            <a:ext cx="147585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5564" y="25988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2942967" y="2544429"/>
            <a:ext cx="144356" cy="108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922426" y="3420910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16" y="4159357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10885862" y="342091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357523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7922426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53" y="2738945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83" y="2014846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183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19115" y="393109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4114" y="3861126"/>
            <a:ext cx="146265" cy="119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219115" y="3862359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015245" y="3808259"/>
            <a:ext cx="145932" cy="10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367113" y="2465512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240015" y="2411169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354914" y="2509605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237115" y="2449589"/>
            <a:ext cx="147732" cy="11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8314850" y="2486341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044882" y="2433104"/>
            <a:ext cx="147599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6793053" y="2465181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046816" y="2410829"/>
            <a:ext cx="144865" cy="10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458317" y="3888826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7016" y="3836593"/>
            <a:ext cx="148032" cy="1044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357523" y="343857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281" y="3143843"/>
            <a:ext cx="109332" cy="279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92621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378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6818752" y="3321189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64685" y="3194863"/>
            <a:ext cx="108099" cy="146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94363" y="44097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148EDBF8-1F13-4B1B-9CE7-71DAC6113450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GoogLeNet</a:t>
            </a:r>
            <a:endParaRPr lang="en-SG" sz="4000" kern="0" dirty="0"/>
          </a:p>
          <a:p>
            <a:pPr marL="175256">
              <a:spcBef>
                <a:spcPts val="31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Szegedy</a:t>
            </a:r>
            <a:r>
              <a:rPr lang="en-SG" sz="2400" i="1" kern="0" spc="-7" dirty="0">
                <a:solidFill>
                  <a:srgbClr val="000000"/>
                </a:solidFill>
              </a:rPr>
              <a:t> et al.,</a:t>
            </a:r>
            <a:r>
              <a:rPr lang="en-SG" sz="2400" i="1" kern="0" spc="-20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49387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70" y="4859040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0195" y="36242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57" y="2823660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0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3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5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5" y="2151062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99575" y="32250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2351831" y="33132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232460" y="3256829"/>
            <a:ext cx="147969" cy="1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3111594" y="3342059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483660" y="3263863"/>
            <a:ext cx="144065" cy="12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111594" y="3283512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4910556" y="32295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262936" y="26017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135820" y="2547385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250728" y="26458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132921" y="2585805"/>
            <a:ext cx="147729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2210662" y="26225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940698" y="2569322"/>
            <a:ext cx="147585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5564" y="25988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2942967" y="2544429"/>
            <a:ext cx="144356" cy="108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922426" y="3420910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16" y="4159357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10885862" y="342091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357523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7922426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53" y="2738945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83" y="2014846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183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19115" y="393109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4114" y="3861126"/>
            <a:ext cx="146265" cy="119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219115" y="3862359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015245" y="3808259"/>
            <a:ext cx="145932" cy="10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367113" y="2465512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240015" y="2411169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354914" y="2509605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237115" y="2449589"/>
            <a:ext cx="147732" cy="11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8314850" y="2486341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044882" y="2433104"/>
            <a:ext cx="147599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6793053" y="2465181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046816" y="2410829"/>
            <a:ext cx="144865" cy="10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458317" y="3888826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7016" y="3836593"/>
            <a:ext cx="148032" cy="1044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357523" y="343857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281" y="3143843"/>
            <a:ext cx="109332" cy="279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92621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378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6818752" y="3321189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64685" y="3194863"/>
            <a:ext cx="108099" cy="146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94363" y="44097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36078" y="1078218"/>
            <a:ext cx="2608580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42316" marR="6773" indent="-926230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1x1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r>
              <a:rPr sz="2133" spc="-1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F9CEDAFB-30D3-49E4-B6ED-87D2BD808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269875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1015" y="5591904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56852" y="289429"/>
            <a:ext cx="387265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parallel layers as  naive example, and adding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“1x1  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 filter”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bottlenecks: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430" y="4764878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8496" y="40370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1928496" y="403702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075459" y="3986643"/>
            <a:ext cx="9482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360671" marR="6773" indent="-344585">
              <a:lnSpc>
                <a:spcPts val="1893"/>
              </a:lnSpc>
              <a:spcBef>
                <a:spcPts val="213"/>
              </a:spcBef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760" y="4790623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8689" y="40370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4798689" y="403702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4994966" y="4107294"/>
            <a:ext cx="8492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6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3592" y="30139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5x5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28496" y="301391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4011"/>
                </a:lnTo>
                <a:lnTo>
                  <a:pt x="0" y="32401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1928496" y="3013910"/>
            <a:ext cx="1242907" cy="43601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9627" y="1833313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49895" y="3925859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2495242" y="3470226"/>
            <a:ext cx="109305" cy="14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454159" y="4562357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5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819160" y="4492392"/>
            <a:ext cx="146265" cy="119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454159" y="4493625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5250290" y="4439525"/>
            <a:ext cx="145932" cy="10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593359" y="2319651"/>
            <a:ext cx="1827107" cy="694267"/>
          </a:xfrm>
          <a:custGeom>
            <a:avLst/>
            <a:gdLst/>
            <a:ahLst/>
            <a:cxnLst/>
            <a:rect l="l" t="t" r="r" b="b"/>
            <a:pathLst>
              <a:path w="1370329" h="520700">
                <a:moveTo>
                  <a:pt x="1370047" y="52069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472893" y="2266002"/>
            <a:ext cx="148065" cy="10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539526" y="2389568"/>
            <a:ext cx="446193" cy="624840"/>
          </a:xfrm>
          <a:custGeom>
            <a:avLst/>
            <a:gdLst/>
            <a:ahLst/>
            <a:cxnLst/>
            <a:rect l="l" t="t" r="r" b="b"/>
            <a:pathLst>
              <a:path w="334644" h="468630">
                <a:moveTo>
                  <a:pt x="334099" y="46825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459859" y="2283039"/>
            <a:ext cx="126499" cy="14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2549895" y="2362902"/>
            <a:ext cx="784013" cy="651087"/>
          </a:xfrm>
          <a:custGeom>
            <a:avLst/>
            <a:gdLst/>
            <a:ahLst/>
            <a:cxnLst/>
            <a:rect l="l" t="t" r="r" b="b"/>
            <a:pathLst>
              <a:path w="588010" h="488314">
                <a:moveTo>
                  <a:pt x="0" y="488256"/>
                </a:moveTo>
                <a:lnTo>
                  <a:pt x="5876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3293960" y="2276542"/>
            <a:ext cx="140865" cy="131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1028098" y="2313195"/>
            <a:ext cx="2278380" cy="752687"/>
          </a:xfrm>
          <a:custGeom>
            <a:avLst/>
            <a:gdLst/>
            <a:ahLst/>
            <a:cxnLst/>
            <a:rect l="l" t="t" r="r" b="b"/>
            <a:pathLst>
              <a:path w="1708785" h="564514">
                <a:moveTo>
                  <a:pt x="0" y="564161"/>
                </a:moveTo>
                <a:lnTo>
                  <a:pt x="170856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3280323" y="2260658"/>
            <a:ext cx="148003" cy="105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2693354" y="4520091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4" h="203200">
                <a:moveTo>
                  <a:pt x="570603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2572048" y="4467858"/>
            <a:ext cx="148059" cy="104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3363593" y="40546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363592" y="4054658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3510556" y="4004308"/>
            <a:ext cx="9482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360671" marR="6773" indent="-344585">
              <a:lnSpc>
                <a:spcPts val="1893"/>
              </a:lnSpc>
              <a:spcBef>
                <a:spcPts val="213"/>
              </a:spcBef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84991" y="3925859"/>
            <a:ext cx="0" cy="129540"/>
          </a:xfrm>
          <a:custGeom>
            <a:avLst/>
            <a:gdLst/>
            <a:ahLst/>
            <a:cxnLst/>
            <a:rect l="l" t="t" r="r" b="b"/>
            <a:pathLst>
              <a:path h="97155">
                <a:moveTo>
                  <a:pt x="0" y="0"/>
                </a:moveTo>
                <a:lnTo>
                  <a:pt x="0" y="965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3930326" y="3470292"/>
            <a:ext cx="109332" cy="1406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 txBox="1"/>
          <p:nvPr/>
        </p:nvSpPr>
        <p:spPr>
          <a:xfrm>
            <a:off x="4798689" y="30139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20088" y="3925859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5365422" y="3470226"/>
            <a:ext cx="109332" cy="14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1041320" y="3649260"/>
            <a:ext cx="2413000" cy="1142153"/>
          </a:xfrm>
          <a:custGeom>
            <a:avLst/>
            <a:gdLst/>
            <a:ahLst/>
            <a:cxnLst/>
            <a:rect l="l" t="t" r="r" b="b"/>
            <a:pathLst>
              <a:path w="1809750" h="856614">
                <a:moveTo>
                  <a:pt x="1809628" y="856023"/>
                </a:moveTo>
                <a:lnTo>
                  <a:pt x="1805915" y="851559"/>
                </a:lnTo>
                <a:lnTo>
                  <a:pt x="1795038" y="848822"/>
                </a:lnTo>
                <a:lnTo>
                  <a:pt x="1777398" y="847524"/>
                </a:lnTo>
                <a:lnTo>
                  <a:pt x="1753391" y="847377"/>
                </a:lnTo>
                <a:lnTo>
                  <a:pt x="1723415" y="848092"/>
                </a:lnTo>
                <a:lnTo>
                  <a:pt x="1687869" y="849382"/>
                </a:lnTo>
                <a:lnTo>
                  <a:pt x="1647150" y="850959"/>
                </a:lnTo>
                <a:lnTo>
                  <a:pt x="1601656" y="852534"/>
                </a:lnTo>
                <a:lnTo>
                  <a:pt x="1551785" y="853819"/>
                </a:lnTo>
                <a:lnTo>
                  <a:pt x="1497934" y="854527"/>
                </a:lnTo>
                <a:lnTo>
                  <a:pt x="1440503" y="854368"/>
                </a:lnTo>
                <a:lnTo>
                  <a:pt x="1379889" y="853055"/>
                </a:lnTo>
                <a:lnTo>
                  <a:pt x="1316489" y="850300"/>
                </a:lnTo>
                <a:lnTo>
                  <a:pt x="1250702" y="845815"/>
                </a:lnTo>
                <a:lnTo>
                  <a:pt x="1182925" y="839311"/>
                </a:lnTo>
                <a:lnTo>
                  <a:pt x="1113556" y="830501"/>
                </a:lnTo>
                <a:lnTo>
                  <a:pt x="1042994" y="819095"/>
                </a:lnTo>
                <a:lnTo>
                  <a:pt x="971636" y="804807"/>
                </a:lnTo>
                <a:lnTo>
                  <a:pt x="899880" y="787348"/>
                </a:lnTo>
                <a:lnTo>
                  <a:pt x="851164" y="773565"/>
                </a:lnTo>
                <a:lnTo>
                  <a:pt x="802573" y="758212"/>
                </a:lnTo>
                <a:lnTo>
                  <a:pt x="754230" y="741315"/>
                </a:lnTo>
                <a:lnTo>
                  <a:pt x="706260" y="722896"/>
                </a:lnTo>
                <a:lnTo>
                  <a:pt x="658788" y="702979"/>
                </a:lnTo>
                <a:lnTo>
                  <a:pt x="611937" y="681589"/>
                </a:lnTo>
                <a:lnTo>
                  <a:pt x="565832" y="658748"/>
                </a:lnTo>
                <a:lnTo>
                  <a:pt x="520598" y="634481"/>
                </a:lnTo>
                <a:lnTo>
                  <a:pt x="476358" y="608811"/>
                </a:lnTo>
                <a:lnTo>
                  <a:pt x="433237" y="581762"/>
                </a:lnTo>
                <a:lnTo>
                  <a:pt x="391359" y="553357"/>
                </a:lnTo>
                <a:lnTo>
                  <a:pt x="350849" y="523621"/>
                </a:lnTo>
                <a:lnTo>
                  <a:pt x="311831" y="492577"/>
                </a:lnTo>
                <a:lnTo>
                  <a:pt x="274429" y="460249"/>
                </a:lnTo>
                <a:lnTo>
                  <a:pt x="238767" y="426664"/>
                </a:lnTo>
                <a:lnTo>
                  <a:pt x="204970" y="391839"/>
                </a:lnTo>
                <a:lnTo>
                  <a:pt x="173163" y="355800"/>
                </a:lnTo>
                <a:lnTo>
                  <a:pt x="143469" y="318572"/>
                </a:lnTo>
                <a:lnTo>
                  <a:pt x="116014" y="280179"/>
                </a:lnTo>
                <a:lnTo>
                  <a:pt x="90921" y="240646"/>
                </a:lnTo>
                <a:lnTo>
                  <a:pt x="68314" y="199999"/>
                </a:lnTo>
                <a:lnTo>
                  <a:pt x="50670" y="163528"/>
                </a:lnTo>
                <a:lnTo>
                  <a:pt x="35108" y="126237"/>
                </a:lnTo>
                <a:lnTo>
                  <a:pt x="21713" y="88139"/>
                </a:lnTo>
                <a:lnTo>
                  <a:pt x="10567" y="49249"/>
                </a:lnTo>
                <a:lnTo>
                  <a:pt x="1752" y="9599"/>
                </a:lnTo>
                <a:lnTo>
                  <a:pt x="817" y="457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86824" y="3521726"/>
            <a:ext cx="108992" cy="143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 txBox="1"/>
          <p:nvPr/>
        </p:nvSpPr>
        <p:spPr>
          <a:xfrm>
            <a:off x="406699" y="30654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38696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1936068" y="3575355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61093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3358465" y="3575355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85089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 txBox="1"/>
          <p:nvPr/>
        </p:nvSpPr>
        <p:spPr>
          <a:xfrm>
            <a:off x="4882463" y="3575355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4699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 txBox="1"/>
          <p:nvPr/>
        </p:nvSpPr>
        <p:spPr>
          <a:xfrm>
            <a:off x="412065" y="255935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838696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3362692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1936069" y="2559358"/>
            <a:ext cx="25857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540048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85089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 txBox="1"/>
          <p:nvPr/>
        </p:nvSpPr>
        <p:spPr>
          <a:xfrm>
            <a:off x="4882463" y="255935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58452" y="1682154"/>
            <a:ext cx="4504267" cy="2688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28x28x192x3x3x64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28x28x96x5x5x64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358M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58453" y="4653949"/>
            <a:ext cx="4923367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Compared to 854M ops for naive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version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also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reduce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depth after  pooling</a:t>
            </a:r>
            <a:r>
              <a:rPr sz="21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6992" y="1413414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28x28x480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6" name="object 2">
            <a:extLst>
              <a:ext uri="{FF2B5EF4-FFF2-40B4-BE49-F238E27FC236}">
                <a16:creationId xmlns:a16="http://schemas.microsoft.com/office/drawing/2014/main" id="{63D14232-4BF4-405A-B463-C247311C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92119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79" y="2993135"/>
            <a:ext cx="1932431" cy="167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3652" y="3548824"/>
            <a:ext cx="562610" cy="563880"/>
          </a:xfrm>
          <a:custGeom>
            <a:avLst/>
            <a:gdLst/>
            <a:ahLst/>
            <a:cxnLst/>
            <a:rect l="l" t="t" r="r" b="b"/>
            <a:pathLst>
              <a:path w="562610" h="563879">
                <a:moveTo>
                  <a:pt x="0" y="281924"/>
                </a:moveTo>
                <a:lnTo>
                  <a:pt x="3680" y="236194"/>
                </a:lnTo>
                <a:lnTo>
                  <a:pt x="14337" y="192814"/>
                </a:lnTo>
                <a:lnTo>
                  <a:pt x="31390" y="152363"/>
                </a:lnTo>
                <a:lnTo>
                  <a:pt x="54261" y="115423"/>
                </a:lnTo>
                <a:lnTo>
                  <a:pt x="82370" y="82573"/>
                </a:lnTo>
                <a:lnTo>
                  <a:pt x="115139" y="54395"/>
                </a:lnTo>
                <a:lnTo>
                  <a:pt x="151989" y="31467"/>
                </a:lnTo>
                <a:lnTo>
                  <a:pt x="192340" y="14372"/>
                </a:lnTo>
                <a:lnTo>
                  <a:pt x="235613" y="3689"/>
                </a:lnTo>
                <a:lnTo>
                  <a:pt x="281231" y="0"/>
                </a:lnTo>
                <a:lnTo>
                  <a:pt x="326848" y="3689"/>
                </a:lnTo>
                <a:lnTo>
                  <a:pt x="370122" y="14372"/>
                </a:lnTo>
                <a:lnTo>
                  <a:pt x="410473" y="31467"/>
                </a:lnTo>
                <a:lnTo>
                  <a:pt x="447322" y="54395"/>
                </a:lnTo>
                <a:lnTo>
                  <a:pt x="480091" y="82573"/>
                </a:lnTo>
                <a:lnTo>
                  <a:pt x="508201" y="115423"/>
                </a:lnTo>
                <a:lnTo>
                  <a:pt x="531071" y="152363"/>
                </a:lnTo>
                <a:lnTo>
                  <a:pt x="548125" y="192814"/>
                </a:lnTo>
                <a:lnTo>
                  <a:pt x="558781" y="236194"/>
                </a:lnTo>
                <a:lnTo>
                  <a:pt x="562462" y="281924"/>
                </a:lnTo>
                <a:lnTo>
                  <a:pt x="558781" y="327653"/>
                </a:lnTo>
                <a:lnTo>
                  <a:pt x="548125" y="371034"/>
                </a:lnTo>
                <a:lnTo>
                  <a:pt x="531071" y="411485"/>
                </a:lnTo>
                <a:lnTo>
                  <a:pt x="508201" y="448425"/>
                </a:lnTo>
                <a:lnTo>
                  <a:pt x="480091" y="481275"/>
                </a:lnTo>
                <a:lnTo>
                  <a:pt x="447322" y="509454"/>
                </a:lnTo>
                <a:lnTo>
                  <a:pt x="410473" y="532381"/>
                </a:lnTo>
                <a:lnTo>
                  <a:pt x="370122" y="549476"/>
                </a:lnTo>
                <a:lnTo>
                  <a:pt x="326848" y="560159"/>
                </a:lnTo>
                <a:lnTo>
                  <a:pt x="281231" y="563849"/>
                </a:lnTo>
                <a:lnTo>
                  <a:pt x="235613" y="560159"/>
                </a:lnTo>
                <a:lnTo>
                  <a:pt x="192340" y="549476"/>
                </a:lnTo>
                <a:lnTo>
                  <a:pt x="151989" y="532381"/>
                </a:lnTo>
                <a:lnTo>
                  <a:pt x="115139" y="509454"/>
                </a:lnTo>
                <a:lnTo>
                  <a:pt x="82370" y="481275"/>
                </a:lnTo>
                <a:lnTo>
                  <a:pt x="54261" y="448425"/>
                </a:lnTo>
                <a:lnTo>
                  <a:pt x="31390" y="411485"/>
                </a:lnTo>
                <a:lnTo>
                  <a:pt x="14337" y="371034"/>
                </a:lnTo>
                <a:lnTo>
                  <a:pt x="3680" y="327653"/>
                </a:lnTo>
                <a:lnTo>
                  <a:pt x="0" y="28192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336" y="361375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3799" y="0"/>
                </a:moveTo>
                <a:lnTo>
                  <a:pt x="0" y="23837"/>
                </a:lnTo>
                <a:lnTo>
                  <a:pt x="192341" y="215950"/>
                </a:lnTo>
                <a:lnTo>
                  <a:pt x="0" y="408050"/>
                </a:lnTo>
                <a:lnTo>
                  <a:pt x="23799" y="431888"/>
                </a:lnTo>
                <a:lnTo>
                  <a:pt x="216179" y="239750"/>
                </a:lnTo>
                <a:lnTo>
                  <a:pt x="263835" y="239750"/>
                </a:lnTo>
                <a:lnTo>
                  <a:pt x="240004" y="215950"/>
                </a:lnTo>
                <a:lnTo>
                  <a:pt x="263847" y="192138"/>
                </a:lnTo>
                <a:lnTo>
                  <a:pt x="216179" y="192138"/>
                </a:lnTo>
                <a:lnTo>
                  <a:pt x="23799" y="0"/>
                </a:lnTo>
                <a:close/>
              </a:path>
              <a:path w="432435" h="432435">
                <a:moveTo>
                  <a:pt x="263835" y="239750"/>
                </a:moveTo>
                <a:lnTo>
                  <a:pt x="216179" y="239750"/>
                </a:lnTo>
                <a:lnTo>
                  <a:pt x="408558" y="431888"/>
                </a:lnTo>
                <a:lnTo>
                  <a:pt x="432358" y="408050"/>
                </a:lnTo>
                <a:lnTo>
                  <a:pt x="263835" y="239750"/>
                </a:lnTo>
                <a:close/>
              </a:path>
              <a:path w="432435" h="432435">
                <a:moveTo>
                  <a:pt x="408558" y="0"/>
                </a:moveTo>
                <a:lnTo>
                  <a:pt x="216179" y="192138"/>
                </a:lnTo>
                <a:lnTo>
                  <a:pt x="263847" y="192138"/>
                </a:lnTo>
                <a:lnTo>
                  <a:pt x="432358" y="23837"/>
                </a:lnTo>
                <a:lnTo>
                  <a:pt x="40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5329" y="3613770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3829"/>
                </a:moveTo>
                <a:lnTo>
                  <a:pt x="23799" y="0"/>
                </a:lnTo>
                <a:lnTo>
                  <a:pt x="216177" y="192140"/>
                </a:lnTo>
                <a:lnTo>
                  <a:pt x="408555" y="0"/>
                </a:lnTo>
                <a:lnTo>
                  <a:pt x="432355" y="23829"/>
                </a:lnTo>
                <a:lnTo>
                  <a:pt x="240007" y="215940"/>
                </a:lnTo>
                <a:lnTo>
                  <a:pt x="432355" y="408051"/>
                </a:lnTo>
                <a:lnTo>
                  <a:pt x="408555" y="431879"/>
                </a:lnTo>
                <a:lnTo>
                  <a:pt x="216177" y="239740"/>
                </a:lnTo>
                <a:lnTo>
                  <a:pt x="23799" y="431879"/>
                </a:lnTo>
                <a:lnTo>
                  <a:pt x="0" y="408051"/>
                </a:lnTo>
                <a:lnTo>
                  <a:pt x="192348" y="215940"/>
                </a:lnTo>
                <a:lnTo>
                  <a:pt x="0" y="238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5748" y="487324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1058" y="3623030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13"/>
                </a:lnTo>
                <a:lnTo>
                  <a:pt x="456755" y="132613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1058" y="390375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26"/>
                </a:lnTo>
                <a:lnTo>
                  <a:pt x="456755" y="132626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056" y="3623036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1056" y="390376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7604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7090" y="2290422"/>
            <a:ext cx="3082249" cy="312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4841" y="2969020"/>
            <a:ext cx="1838630" cy="186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77998" y="2919933"/>
          <a:ext cx="1842135" cy="188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58865F9A-66D9-437E-B7B8-1EF87728C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644204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50023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/>
          <p:nvPr/>
        </p:nvSpPr>
        <p:spPr>
          <a:xfrm>
            <a:off x="4870824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990147" y="2608629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8934716" y="2957027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8807215" y="2998367"/>
            <a:ext cx="143999" cy="108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02199" y="2170354"/>
            <a:ext cx="301413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-5927" algn="ctr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Inception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modules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with dimension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reduction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on top of each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25ED8DA5-FBE3-4379-A281-AD7CED18E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085657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611210" y="4816889"/>
            <a:ext cx="180763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1438" marR="6773" indent="-75351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Stem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Network:  Conv-Pool-  2x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Conv-Pool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833" y="3109127"/>
            <a:ext cx="2044700" cy="828887"/>
          </a:xfrm>
          <a:custGeom>
            <a:avLst/>
            <a:gdLst/>
            <a:ahLst/>
            <a:cxnLst/>
            <a:rect l="l" t="t" r="r" b="b"/>
            <a:pathLst>
              <a:path w="1533525" h="621664">
                <a:moveTo>
                  <a:pt x="0" y="0"/>
                </a:moveTo>
                <a:lnTo>
                  <a:pt x="1533296" y="0"/>
                </a:lnTo>
                <a:lnTo>
                  <a:pt x="1533296" y="621298"/>
                </a:lnTo>
                <a:lnTo>
                  <a:pt x="0" y="6212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1516196" y="4089491"/>
            <a:ext cx="50800" cy="640927"/>
          </a:xfrm>
          <a:custGeom>
            <a:avLst/>
            <a:gdLst/>
            <a:ahLst/>
            <a:cxnLst/>
            <a:rect l="l" t="t" r="r" b="b"/>
            <a:pathLst>
              <a:path w="38100" h="480695">
                <a:moveTo>
                  <a:pt x="0" y="480649"/>
                </a:moveTo>
                <a:lnTo>
                  <a:pt x="3807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1512440" y="3961859"/>
            <a:ext cx="109045" cy="14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DC19085-3A8B-4761-8D9E-6CE0D1012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355554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2701" y="5182357"/>
            <a:ext cx="2180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81645" marR="6773" indent="-565559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1196" y="1242198"/>
            <a:ext cx="7492153" cy="3417993"/>
          </a:xfrm>
          <a:custGeom>
            <a:avLst/>
            <a:gdLst/>
            <a:ahLst/>
            <a:cxnLst/>
            <a:rect l="l" t="t" r="r" b="b"/>
            <a:pathLst>
              <a:path w="5619115" h="2563495">
                <a:moveTo>
                  <a:pt x="0" y="0"/>
                </a:moveTo>
                <a:lnTo>
                  <a:pt x="5618688" y="0"/>
                </a:lnTo>
                <a:lnTo>
                  <a:pt x="5618688" y="2563494"/>
                </a:lnTo>
                <a:lnTo>
                  <a:pt x="0" y="25634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285221" y="4684625"/>
            <a:ext cx="109199" cy="417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CCD3A8A-3196-4E86-9272-F7D747FFE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400671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6534" y="5164652"/>
            <a:ext cx="19752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80" y="1982196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990079" y="2908474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0513978" y="2784227"/>
            <a:ext cx="106599" cy="147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876F14D-6284-4403-891E-BE8C73E79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414799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8301" y="5164653"/>
            <a:ext cx="3870960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947396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 output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(removed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expensive FC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layers!)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80" y="1982196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990079" y="2908474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0513978" y="2784227"/>
            <a:ext cx="106599" cy="147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BE83AD87-4B27-46A4-B4DA-BD9F4FD41E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853259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6421" y="5182357"/>
            <a:ext cx="874183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208051" marR="6773" indent="-219196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Auxiliary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outputs to inject additional gradient at lower layers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(AvgPool-1x1Conv-FC-FC-Softmax)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0690" y="4005958"/>
            <a:ext cx="1553633" cy="654473"/>
          </a:xfrm>
          <a:custGeom>
            <a:avLst/>
            <a:gdLst/>
            <a:ahLst/>
            <a:cxnLst/>
            <a:rect l="l" t="t" r="r" b="b"/>
            <a:pathLst>
              <a:path w="1165225" h="490854">
                <a:moveTo>
                  <a:pt x="0" y="0"/>
                </a:moveTo>
                <a:lnTo>
                  <a:pt x="1164897" y="0"/>
                </a:lnTo>
                <a:lnTo>
                  <a:pt x="1164897" y="490799"/>
                </a:lnTo>
                <a:lnTo>
                  <a:pt x="0" y="490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050888" y="4772123"/>
            <a:ext cx="433493" cy="468207"/>
          </a:xfrm>
          <a:custGeom>
            <a:avLst/>
            <a:gdLst/>
            <a:ahLst/>
            <a:cxnLst/>
            <a:rect l="l" t="t" r="r" b="b"/>
            <a:pathLst>
              <a:path w="325120" h="351154">
                <a:moveTo>
                  <a:pt x="324899" y="3505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5959821" y="4674890"/>
            <a:ext cx="134532" cy="138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7532351" y="3569626"/>
            <a:ext cx="1658620" cy="778933"/>
          </a:xfrm>
          <a:custGeom>
            <a:avLst/>
            <a:gdLst/>
            <a:ahLst/>
            <a:cxnLst/>
            <a:rect l="l" t="t" r="r" b="b"/>
            <a:pathLst>
              <a:path w="1243965" h="584200">
                <a:moveTo>
                  <a:pt x="0" y="0"/>
                </a:moveTo>
                <a:lnTo>
                  <a:pt x="1243797" y="0"/>
                </a:lnTo>
                <a:lnTo>
                  <a:pt x="1243797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6643553" y="4416657"/>
            <a:ext cx="1582420" cy="792480"/>
          </a:xfrm>
          <a:custGeom>
            <a:avLst/>
            <a:gdLst/>
            <a:ahLst/>
            <a:cxnLst/>
            <a:rect l="l" t="t" r="r" b="b"/>
            <a:pathLst>
              <a:path w="1186814" h="594360">
                <a:moveTo>
                  <a:pt x="0" y="593823"/>
                </a:moveTo>
                <a:lnTo>
                  <a:pt x="118629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8193784" y="4352357"/>
            <a:ext cx="147265" cy="11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DDE72FB6-5FCA-4849-B301-6B8ABD2F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422076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7019" y="5182356"/>
            <a:ext cx="96604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22 total layers with weights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(including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each parallel layer in an Inception</a:t>
            </a:r>
            <a:r>
              <a:rPr sz="2133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336953C-9D60-4004-A9B1-FD16322D5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838174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66021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132" y="1512968"/>
            <a:ext cx="502920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1" y="2617867"/>
            <a:ext cx="4737947" cy="2240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params than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22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EF30FD55-FB00-43A4-B038-37F90B58D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720065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2095762" y="1684097"/>
            <a:ext cx="1459653" cy="4047913"/>
          </a:xfrm>
          <a:custGeom>
            <a:avLst/>
            <a:gdLst/>
            <a:ahLst/>
            <a:cxnLst/>
            <a:rect l="l" t="t" r="r" b="b"/>
            <a:pathLst>
              <a:path w="1094739" h="3035935">
                <a:moveTo>
                  <a:pt x="0" y="0"/>
                </a:moveTo>
                <a:lnTo>
                  <a:pt x="1094697" y="0"/>
                </a:lnTo>
                <a:lnTo>
                  <a:pt x="1094697" y="3035693"/>
                </a:lnTo>
                <a:lnTo>
                  <a:pt x="0" y="30356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1757" y="1002182"/>
            <a:ext cx="2753360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dirty="0">
                <a:solidFill>
                  <a:srgbClr val="FF0000"/>
                </a:solidFill>
                <a:latin typeface="Arial"/>
                <a:cs typeface="Arial"/>
              </a:rPr>
              <a:t>“Revolution </a:t>
            </a: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67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Depth”</a:t>
            </a:r>
            <a:endParaRPr sz="22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227" y="1241297"/>
            <a:ext cx="1036320" cy="389467"/>
          </a:xfrm>
          <a:custGeom>
            <a:avLst/>
            <a:gdLst/>
            <a:ahLst/>
            <a:cxnLst/>
            <a:rect l="l" t="t" r="r" b="b"/>
            <a:pathLst>
              <a:path w="777239" h="292100">
                <a:moveTo>
                  <a:pt x="777098" y="0"/>
                </a:moveTo>
                <a:lnTo>
                  <a:pt x="0" y="291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2847620" y="1578530"/>
            <a:ext cx="148059" cy="105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765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ResNet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0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9488" y="2999232"/>
            <a:ext cx="1908048" cy="167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969" y="3554374"/>
            <a:ext cx="556260" cy="563245"/>
          </a:xfrm>
          <a:custGeom>
            <a:avLst/>
            <a:gdLst/>
            <a:ahLst/>
            <a:cxnLst/>
            <a:rect l="l" t="t" r="r" b="b"/>
            <a:pathLst>
              <a:path w="556260" h="563245">
                <a:moveTo>
                  <a:pt x="0" y="281353"/>
                </a:moveTo>
                <a:lnTo>
                  <a:pt x="3638" y="235716"/>
                </a:lnTo>
                <a:lnTo>
                  <a:pt x="14173" y="192423"/>
                </a:lnTo>
                <a:lnTo>
                  <a:pt x="31031" y="152055"/>
                </a:lnTo>
                <a:lnTo>
                  <a:pt x="53640" y="115189"/>
                </a:lnTo>
                <a:lnTo>
                  <a:pt x="81429" y="82406"/>
                </a:lnTo>
                <a:lnTo>
                  <a:pt x="113823" y="54284"/>
                </a:lnTo>
                <a:lnTo>
                  <a:pt x="150251" y="31404"/>
                </a:lnTo>
                <a:lnTo>
                  <a:pt x="190141" y="14343"/>
                </a:lnTo>
                <a:lnTo>
                  <a:pt x="232920" y="3682"/>
                </a:lnTo>
                <a:lnTo>
                  <a:pt x="278016" y="0"/>
                </a:lnTo>
                <a:lnTo>
                  <a:pt x="323111" y="3682"/>
                </a:lnTo>
                <a:lnTo>
                  <a:pt x="365890" y="14343"/>
                </a:lnTo>
                <a:lnTo>
                  <a:pt x="405780" y="31404"/>
                </a:lnTo>
                <a:lnTo>
                  <a:pt x="442208" y="54284"/>
                </a:lnTo>
                <a:lnTo>
                  <a:pt x="474603" y="82406"/>
                </a:lnTo>
                <a:lnTo>
                  <a:pt x="502391" y="115189"/>
                </a:lnTo>
                <a:lnTo>
                  <a:pt x="525000" y="152055"/>
                </a:lnTo>
                <a:lnTo>
                  <a:pt x="541858" y="192423"/>
                </a:lnTo>
                <a:lnTo>
                  <a:pt x="552393" y="235716"/>
                </a:lnTo>
                <a:lnTo>
                  <a:pt x="556032" y="281353"/>
                </a:lnTo>
                <a:lnTo>
                  <a:pt x="552393" y="326990"/>
                </a:lnTo>
                <a:lnTo>
                  <a:pt x="541858" y="370282"/>
                </a:lnTo>
                <a:lnTo>
                  <a:pt x="525000" y="410651"/>
                </a:lnTo>
                <a:lnTo>
                  <a:pt x="502391" y="447516"/>
                </a:lnTo>
                <a:lnTo>
                  <a:pt x="474603" y="480299"/>
                </a:lnTo>
                <a:lnTo>
                  <a:pt x="442208" y="508421"/>
                </a:lnTo>
                <a:lnTo>
                  <a:pt x="405780" y="531302"/>
                </a:lnTo>
                <a:lnTo>
                  <a:pt x="365890" y="548362"/>
                </a:lnTo>
                <a:lnTo>
                  <a:pt x="323111" y="559023"/>
                </a:lnTo>
                <a:lnTo>
                  <a:pt x="278016" y="562706"/>
                </a:lnTo>
                <a:lnTo>
                  <a:pt x="232920" y="559023"/>
                </a:lnTo>
                <a:lnTo>
                  <a:pt x="190141" y="548362"/>
                </a:lnTo>
                <a:lnTo>
                  <a:pt x="150251" y="531302"/>
                </a:lnTo>
                <a:lnTo>
                  <a:pt x="113823" y="508421"/>
                </a:lnTo>
                <a:lnTo>
                  <a:pt x="81429" y="480299"/>
                </a:lnTo>
                <a:lnTo>
                  <a:pt x="53640" y="447516"/>
                </a:lnTo>
                <a:lnTo>
                  <a:pt x="31031" y="410651"/>
                </a:lnTo>
                <a:lnTo>
                  <a:pt x="14173" y="370282"/>
                </a:lnTo>
                <a:lnTo>
                  <a:pt x="3638" y="326990"/>
                </a:lnTo>
                <a:lnTo>
                  <a:pt x="0" y="2813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0879" y="3619334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23672" y="0"/>
                </a:moveTo>
                <a:lnTo>
                  <a:pt x="0" y="23469"/>
                </a:lnTo>
                <a:lnTo>
                  <a:pt x="190296" y="215353"/>
                </a:lnTo>
                <a:lnTo>
                  <a:pt x="0" y="407225"/>
                </a:lnTo>
                <a:lnTo>
                  <a:pt x="23672" y="430695"/>
                </a:lnTo>
                <a:lnTo>
                  <a:pt x="213779" y="239014"/>
                </a:lnTo>
                <a:lnTo>
                  <a:pt x="260716" y="239014"/>
                </a:lnTo>
                <a:lnTo>
                  <a:pt x="237248" y="215353"/>
                </a:lnTo>
                <a:lnTo>
                  <a:pt x="260727" y="191681"/>
                </a:lnTo>
                <a:lnTo>
                  <a:pt x="213779" y="191681"/>
                </a:lnTo>
                <a:lnTo>
                  <a:pt x="23672" y="0"/>
                </a:lnTo>
                <a:close/>
              </a:path>
              <a:path w="427989" h="431164">
                <a:moveTo>
                  <a:pt x="260716" y="239014"/>
                </a:moveTo>
                <a:lnTo>
                  <a:pt x="213779" y="239014"/>
                </a:lnTo>
                <a:lnTo>
                  <a:pt x="403885" y="430695"/>
                </a:lnTo>
                <a:lnTo>
                  <a:pt x="427558" y="407225"/>
                </a:lnTo>
                <a:lnTo>
                  <a:pt x="260716" y="239014"/>
                </a:lnTo>
                <a:close/>
              </a:path>
              <a:path w="427989" h="431164">
                <a:moveTo>
                  <a:pt x="403885" y="0"/>
                </a:moveTo>
                <a:lnTo>
                  <a:pt x="213779" y="191681"/>
                </a:lnTo>
                <a:lnTo>
                  <a:pt x="260727" y="191681"/>
                </a:lnTo>
                <a:lnTo>
                  <a:pt x="427558" y="23469"/>
                </a:lnTo>
                <a:lnTo>
                  <a:pt x="4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874" y="3619331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0" y="23475"/>
                </a:moveTo>
                <a:lnTo>
                  <a:pt x="23668" y="0"/>
                </a:lnTo>
                <a:lnTo>
                  <a:pt x="213776" y="191680"/>
                </a:lnTo>
                <a:lnTo>
                  <a:pt x="403885" y="0"/>
                </a:lnTo>
                <a:lnTo>
                  <a:pt x="427553" y="23475"/>
                </a:lnTo>
                <a:lnTo>
                  <a:pt x="237252" y="215349"/>
                </a:lnTo>
                <a:lnTo>
                  <a:pt x="427553" y="407223"/>
                </a:lnTo>
                <a:lnTo>
                  <a:pt x="403885" y="430697"/>
                </a:lnTo>
                <a:lnTo>
                  <a:pt x="213776" y="239017"/>
                </a:lnTo>
                <a:lnTo>
                  <a:pt x="23668" y="430697"/>
                </a:lnTo>
                <a:lnTo>
                  <a:pt x="0" y="407223"/>
                </a:lnTo>
                <a:lnTo>
                  <a:pt x="190301" y="215349"/>
                </a:lnTo>
                <a:lnTo>
                  <a:pt x="0" y="234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0398" y="487629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0595" y="3628428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0595" y="3908590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0592" y="3628434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8"/>
                </a:lnTo>
                <a:lnTo>
                  <a:pt x="0" y="132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0592" y="3908589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9"/>
                </a:lnTo>
                <a:lnTo>
                  <a:pt x="0" y="1323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480" y="487629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778" y="2309485"/>
            <a:ext cx="3060948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4479" y="2960219"/>
            <a:ext cx="1829330" cy="1886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26855" y="2936760"/>
          <a:ext cx="1796414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D451B-8917-447F-A342-043EB5C50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035285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3" y="1512968"/>
            <a:ext cx="46888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Very deep networks using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residual  connections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31" y="2617868"/>
            <a:ext cx="4737947" cy="22516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152-layer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2400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(3.57%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  <a:p>
            <a:pPr marL="422476" marR="665462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Swept all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detection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competitions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 ILSVRC’15 and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COCO’15!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79153" y="4964356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11272644" y="4929457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1299676" y="4901223"/>
            <a:ext cx="792480" cy="458047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3" y="5002"/>
                </a:lnTo>
                <a:lnTo>
                  <a:pt x="187934" y="10975"/>
                </a:lnTo>
                <a:lnTo>
                  <a:pt x="247547" y="19011"/>
                </a:lnTo>
                <a:lnTo>
                  <a:pt x="304563" y="28923"/>
                </a:lnTo>
                <a:lnTo>
                  <a:pt x="358333" y="40523"/>
                </a:lnTo>
                <a:lnTo>
                  <a:pt x="408208" y="53624"/>
                </a:lnTo>
                <a:lnTo>
                  <a:pt x="453540" y="68039"/>
                </a:lnTo>
                <a:lnTo>
                  <a:pt x="493681" y="83579"/>
                </a:lnTo>
                <a:lnTo>
                  <a:pt x="555791" y="117286"/>
                </a:lnTo>
                <a:lnTo>
                  <a:pt x="589348" y="153245"/>
                </a:lnTo>
                <a:lnTo>
                  <a:pt x="593798" y="171599"/>
                </a:lnTo>
                <a:lnTo>
                  <a:pt x="589380" y="189954"/>
                </a:lnTo>
                <a:lnTo>
                  <a:pt x="555888" y="225912"/>
                </a:lnTo>
                <a:lnTo>
                  <a:pt x="493848" y="259619"/>
                </a:lnTo>
                <a:lnTo>
                  <a:pt x="453745" y="275159"/>
                </a:lnTo>
                <a:lnTo>
                  <a:pt x="408452" y="289574"/>
                </a:lnTo>
                <a:lnTo>
                  <a:pt x="358618" y="302675"/>
                </a:lnTo>
                <a:lnTo>
                  <a:pt x="304892" y="314276"/>
                </a:lnTo>
                <a:lnTo>
                  <a:pt x="247923" y="324188"/>
                </a:lnTo>
                <a:lnTo>
                  <a:pt x="188360" y="332224"/>
                </a:lnTo>
                <a:lnTo>
                  <a:pt x="126853" y="338196"/>
                </a:lnTo>
                <a:lnTo>
                  <a:pt x="6404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10702745" y="44940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 txBox="1"/>
          <p:nvPr/>
        </p:nvSpPr>
        <p:spPr>
          <a:xfrm>
            <a:off x="10702745" y="46682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70244" y="4647156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11270278" y="4821423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11270245" y="446975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11270777" y="4413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297677" y="4441224"/>
            <a:ext cx="817033" cy="460587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4" y="343710"/>
                </a:lnTo>
                <a:lnTo>
                  <a:pt x="131526" y="339970"/>
                </a:lnTo>
                <a:lnTo>
                  <a:pt x="194876" y="333966"/>
                </a:lnTo>
                <a:lnTo>
                  <a:pt x="256225" y="325888"/>
                </a:lnTo>
                <a:lnTo>
                  <a:pt x="314903" y="315924"/>
                </a:lnTo>
                <a:lnTo>
                  <a:pt x="370241" y="304263"/>
                </a:lnTo>
                <a:lnTo>
                  <a:pt x="421571" y="291093"/>
                </a:lnTo>
                <a:lnTo>
                  <a:pt x="468222" y="276602"/>
                </a:lnTo>
                <a:lnTo>
                  <a:pt x="509527" y="260981"/>
                </a:lnTo>
                <a:lnTo>
                  <a:pt x="544815" y="244416"/>
                </a:lnTo>
                <a:lnTo>
                  <a:pt x="594667" y="209212"/>
                </a:lnTo>
                <a:lnTo>
                  <a:pt x="612423" y="172499"/>
                </a:lnTo>
                <a:lnTo>
                  <a:pt x="607811" y="154048"/>
                </a:lnTo>
                <a:lnTo>
                  <a:pt x="573173" y="117902"/>
                </a:lnTo>
                <a:lnTo>
                  <a:pt x="509108" y="84018"/>
                </a:lnTo>
                <a:lnTo>
                  <a:pt x="467711" y="68396"/>
                </a:lnTo>
                <a:lnTo>
                  <a:pt x="420961" y="53906"/>
                </a:lnTo>
                <a:lnTo>
                  <a:pt x="369528" y="40736"/>
                </a:lnTo>
                <a:lnTo>
                  <a:pt x="314080" y="29074"/>
                </a:lnTo>
                <a:lnTo>
                  <a:pt x="255284" y="19110"/>
                </a:lnTo>
                <a:lnTo>
                  <a:pt x="193810" y="11032"/>
                </a:lnTo>
                <a:lnTo>
                  <a:pt x="130326" y="5029"/>
                </a:lnTo>
                <a:lnTo>
                  <a:pt x="65500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0690045" y="40638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10690045" y="40638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10702745" y="403410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 txBox="1"/>
          <p:nvPr/>
        </p:nvSpPr>
        <p:spPr>
          <a:xfrm>
            <a:off x="10702745" y="420830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70244" y="41872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11270378" y="436159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11243777" y="395962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11243777" y="395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11270245" y="4015825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11297778" y="3987791"/>
            <a:ext cx="794173" cy="453813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6" y="338928"/>
                </a:lnTo>
                <a:lnTo>
                  <a:pt x="126680" y="335240"/>
                </a:lnTo>
                <a:lnTo>
                  <a:pt x="188390" y="329320"/>
                </a:lnTo>
                <a:lnTo>
                  <a:pt x="248146" y="321354"/>
                </a:lnTo>
                <a:lnTo>
                  <a:pt x="305299" y="311529"/>
                </a:lnTo>
                <a:lnTo>
                  <a:pt x="359198" y="300030"/>
                </a:lnTo>
                <a:lnTo>
                  <a:pt x="409192" y="287043"/>
                </a:lnTo>
                <a:lnTo>
                  <a:pt x="454633" y="272754"/>
                </a:lnTo>
                <a:lnTo>
                  <a:pt x="494868" y="257350"/>
                </a:lnTo>
                <a:lnTo>
                  <a:pt x="557126" y="223937"/>
                </a:lnTo>
                <a:lnTo>
                  <a:pt x="590763" y="188293"/>
                </a:lnTo>
                <a:lnTo>
                  <a:pt x="595223" y="170099"/>
                </a:lnTo>
                <a:lnTo>
                  <a:pt x="590795" y="151905"/>
                </a:lnTo>
                <a:lnTo>
                  <a:pt x="557224" y="116261"/>
                </a:lnTo>
                <a:lnTo>
                  <a:pt x="495036" y="82849"/>
                </a:lnTo>
                <a:lnTo>
                  <a:pt x="454837" y="67444"/>
                </a:lnTo>
                <a:lnTo>
                  <a:pt x="409436" y="53156"/>
                </a:lnTo>
                <a:lnTo>
                  <a:pt x="359483" y="40169"/>
                </a:lnTo>
                <a:lnTo>
                  <a:pt x="305628" y="28670"/>
                </a:lnTo>
                <a:lnTo>
                  <a:pt x="248522" y="18844"/>
                </a:lnTo>
                <a:lnTo>
                  <a:pt x="188816" y="10879"/>
                </a:lnTo>
                <a:lnTo>
                  <a:pt x="127160" y="4959"/>
                </a:lnTo>
                <a:lnTo>
                  <a:pt x="64204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10703945" y="35759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 txBox="1"/>
          <p:nvPr/>
        </p:nvSpPr>
        <p:spPr>
          <a:xfrm>
            <a:off x="10703945" y="375015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933" spc="47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933" spc="-5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271444" y="372909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11270778" y="3903626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11271445" y="355809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11297943" y="3529859"/>
            <a:ext cx="794173" cy="458047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89" y="1283"/>
                </a:lnTo>
                <a:lnTo>
                  <a:pt x="127129" y="5007"/>
                </a:lnTo>
                <a:lnTo>
                  <a:pt x="188772" y="10984"/>
                </a:lnTo>
                <a:lnTo>
                  <a:pt x="248465" y="19027"/>
                </a:lnTo>
                <a:lnTo>
                  <a:pt x="305559" y="28948"/>
                </a:lnTo>
                <a:lnTo>
                  <a:pt x="359402" y="40558"/>
                </a:lnTo>
                <a:lnTo>
                  <a:pt x="409346" y="53671"/>
                </a:lnTo>
                <a:lnTo>
                  <a:pt x="454738" y="68098"/>
                </a:lnTo>
                <a:lnTo>
                  <a:pt x="494929" y="83652"/>
                </a:lnTo>
                <a:lnTo>
                  <a:pt x="557105" y="117389"/>
                </a:lnTo>
                <a:lnTo>
                  <a:pt x="590671" y="153379"/>
                </a:lnTo>
                <a:lnTo>
                  <a:pt x="595098" y="171749"/>
                </a:lnTo>
                <a:lnTo>
                  <a:pt x="590639" y="190120"/>
                </a:lnTo>
                <a:lnTo>
                  <a:pt x="557007" y="226109"/>
                </a:lnTo>
                <a:lnTo>
                  <a:pt x="494761" y="259846"/>
                </a:lnTo>
                <a:lnTo>
                  <a:pt x="454533" y="275400"/>
                </a:lnTo>
                <a:lnTo>
                  <a:pt x="409102" y="289827"/>
                </a:lnTo>
                <a:lnTo>
                  <a:pt x="359117" y="302940"/>
                </a:lnTo>
                <a:lnTo>
                  <a:pt x="305229" y="314550"/>
                </a:lnTo>
                <a:lnTo>
                  <a:pt x="248089" y="324471"/>
                </a:lnTo>
                <a:lnTo>
                  <a:pt x="188345" y="332514"/>
                </a:lnTo>
                <a:lnTo>
                  <a:pt x="126649" y="338492"/>
                </a:lnTo>
                <a:lnTo>
                  <a:pt x="63651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10701545" y="31226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688845" y="33265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10688845" y="332657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 txBox="1"/>
          <p:nvPr/>
        </p:nvSpPr>
        <p:spPr>
          <a:xfrm>
            <a:off x="10701545" y="32968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269044" y="32757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11268944" y="3450059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11269045" y="309837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11269844" y="304179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11296744" y="3069843"/>
            <a:ext cx="772160" cy="460587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5011"/>
                </a:moveTo>
                <a:lnTo>
                  <a:pt x="67989" y="343519"/>
                </a:lnTo>
                <a:lnTo>
                  <a:pt x="133695" y="339201"/>
                </a:lnTo>
                <a:lnTo>
                  <a:pt x="197828" y="332292"/>
                </a:lnTo>
                <a:lnTo>
                  <a:pt x="259599" y="323026"/>
                </a:lnTo>
                <a:lnTo>
                  <a:pt x="318217" y="311641"/>
                </a:lnTo>
                <a:lnTo>
                  <a:pt x="372893" y="298372"/>
                </a:lnTo>
                <a:lnTo>
                  <a:pt x="422835" y="283453"/>
                </a:lnTo>
                <a:lnTo>
                  <a:pt x="467256" y="267121"/>
                </a:lnTo>
                <a:lnTo>
                  <a:pt x="505364" y="249610"/>
                </a:lnTo>
                <a:lnTo>
                  <a:pt x="559483" y="211998"/>
                </a:lnTo>
                <a:lnTo>
                  <a:pt x="578873" y="172499"/>
                </a:lnTo>
                <a:lnTo>
                  <a:pt x="573828" y="152635"/>
                </a:lnTo>
                <a:lnTo>
                  <a:pt x="536105" y="113848"/>
                </a:lnTo>
                <a:lnTo>
                  <a:pt x="466802" y="77887"/>
                </a:lnTo>
                <a:lnTo>
                  <a:pt x="422279" y="61556"/>
                </a:lnTo>
                <a:lnTo>
                  <a:pt x="372228" y="46638"/>
                </a:lnTo>
                <a:lnTo>
                  <a:pt x="317437" y="33369"/>
                </a:lnTo>
                <a:lnTo>
                  <a:pt x="258696" y="21984"/>
                </a:lnTo>
                <a:lnTo>
                  <a:pt x="196792" y="12719"/>
                </a:lnTo>
                <a:lnTo>
                  <a:pt x="132516" y="5810"/>
                </a:lnTo>
                <a:lnTo>
                  <a:pt x="66655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10701545" y="2662720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01545" y="283692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269044" y="28158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11269045" y="299019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11269045" y="2644442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11296844" y="2616395"/>
            <a:ext cx="760307" cy="453813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6" y="338728"/>
                </a:lnTo>
                <a:lnTo>
                  <a:pt x="130551" y="334469"/>
                </a:lnTo>
                <a:lnTo>
                  <a:pt x="193877" y="327656"/>
                </a:lnTo>
                <a:lnTo>
                  <a:pt x="254865" y="318520"/>
                </a:lnTo>
                <a:lnTo>
                  <a:pt x="312738" y="307294"/>
                </a:lnTo>
                <a:lnTo>
                  <a:pt x="366718" y="294209"/>
                </a:lnTo>
                <a:lnTo>
                  <a:pt x="416027" y="279499"/>
                </a:lnTo>
                <a:lnTo>
                  <a:pt x="459887" y="263395"/>
                </a:lnTo>
                <a:lnTo>
                  <a:pt x="497520" y="246129"/>
                </a:lnTo>
                <a:lnTo>
                  <a:pt x="550993" y="209043"/>
                </a:lnTo>
                <a:lnTo>
                  <a:pt x="570223" y="170099"/>
                </a:lnTo>
                <a:lnTo>
                  <a:pt x="565312" y="150511"/>
                </a:lnTo>
                <a:lnTo>
                  <a:pt x="528253" y="112264"/>
                </a:lnTo>
                <a:lnTo>
                  <a:pt x="460068" y="76804"/>
                </a:lnTo>
                <a:lnTo>
                  <a:pt x="416249" y="60700"/>
                </a:lnTo>
                <a:lnTo>
                  <a:pt x="366984" y="45989"/>
                </a:lnTo>
                <a:lnTo>
                  <a:pt x="313050" y="32905"/>
                </a:lnTo>
                <a:lnTo>
                  <a:pt x="255226" y="21678"/>
                </a:lnTo>
                <a:lnTo>
                  <a:pt x="194291" y="12542"/>
                </a:lnTo>
                <a:lnTo>
                  <a:pt x="131023" y="5729"/>
                </a:lnTo>
                <a:lnTo>
                  <a:pt x="66199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11271845" y="2513085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11212385" y="2222011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72" name="object 72"/>
          <p:cNvSpPr/>
          <p:nvPr/>
        </p:nvSpPr>
        <p:spPr>
          <a:xfrm>
            <a:off x="11272810" y="2269713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10706378" y="17537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693679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10693678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 txBox="1"/>
          <p:nvPr/>
        </p:nvSpPr>
        <p:spPr>
          <a:xfrm>
            <a:off x="10706378" y="1927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273876" y="190691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11273610" y="2081512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273477" y="1735910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/>
          <p:nvPr/>
        </p:nvSpPr>
        <p:spPr>
          <a:xfrm>
            <a:off x="11300609" y="1707673"/>
            <a:ext cx="802640" cy="458047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2" y="1281"/>
                </a:lnTo>
                <a:lnTo>
                  <a:pt x="128045" y="5002"/>
                </a:lnTo>
                <a:lnTo>
                  <a:pt x="190421" y="10975"/>
                </a:lnTo>
                <a:lnTo>
                  <a:pt x="250825" y="19011"/>
                </a:lnTo>
                <a:lnTo>
                  <a:pt x="308596" y="28923"/>
                </a:lnTo>
                <a:lnTo>
                  <a:pt x="363080" y="40523"/>
                </a:lnTo>
                <a:lnTo>
                  <a:pt x="413617" y="53624"/>
                </a:lnTo>
                <a:lnTo>
                  <a:pt x="459552" y="68039"/>
                </a:lnTo>
                <a:lnTo>
                  <a:pt x="500225" y="83579"/>
                </a:lnTo>
                <a:lnTo>
                  <a:pt x="534981" y="100058"/>
                </a:lnTo>
                <a:lnTo>
                  <a:pt x="584108" y="135078"/>
                </a:lnTo>
                <a:lnTo>
                  <a:pt x="601673" y="171599"/>
                </a:lnTo>
                <a:lnTo>
                  <a:pt x="597196" y="189954"/>
                </a:lnTo>
                <a:lnTo>
                  <a:pt x="563258" y="225912"/>
                </a:lnTo>
                <a:lnTo>
                  <a:pt x="500393" y="259619"/>
                </a:lnTo>
                <a:lnTo>
                  <a:pt x="459756" y="275159"/>
                </a:lnTo>
                <a:lnTo>
                  <a:pt x="413861" y="289574"/>
                </a:lnTo>
                <a:lnTo>
                  <a:pt x="363365" y="302675"/>
                </a:lnTo>
                <a:lnTo>
                  <a:pt x="308926" y="314276"/>
                </a:lnTo>
                <a:lnTo>
                  <a:pt x="251201" y="324188"/>
                </a:lnTo>
                <a:lnTo>
                  <a:pt x="190848" y="332224"/>
                </a:lnTo>
                <a:lnTo>
                  <a:pt x="128525" y="338196"/>
                </a:lnTo>
                <a:lnTo>
                  <a:pt x="6488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10703945" y="13004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 txBox="1"/>
          <p:nvPr/>
        </p:nvSpPr>
        <p:spPr>
          <a:xfrm>
            <a:off x="10703945" y="14746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1271444" y="14536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11271611" y="16278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11271445" y="12762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/>
          <p:nvPr/>
        </p:nvSpPr>
        <p:spPr>
          <a:xfrm>
            <a:off x="11271744" y="12196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11298609" y="1247673"/>
            <a:ext cx="816187" cy="460587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0" y="343710"/>
                </a:lnTo>
                <a:lnTo>
                  <a:pt x="131377" y="339970"/>
                </a:lnTo>
                <a:lnTo>
                  <a:pt x="194655" y="333966"/>
                </a:lnTo>
                <a:lnTo>
                  <a:pt x="255933" y="325888"/>
                </a:lnTo>
                <a:lnTo>
                  <a:pt x="314544" y="315924"/>
                </a:lnTo>
                <a:lnTo>
                  <a:pt x="369819" y="304263"/>
                </a:lnTo>
                <a:lnTo>
                  <a:pt x="421089" y="291093"/>
                </a:lnTo>
                <a:lnTo>
                  <a:pt x="467687" y="276602"/>
                </a:lnTo>
                <a:lnTo>
                  <a:pt x="508945" y="260981"/>
                </a:lnTo>
                <a:lnTo>
                  <a:pt x="544193" y="244416"/>
                </a:lnTo>
                <a:lnTo>
                  <a:pt x="593987" y="209212"/>
                </a:lnTo>
                <a:lnTo>
                  <a:pt x="611723" y="172499"/>
                </a:lnTo>
                <a:lnTo>
                  <a:pt x="607116" y="154048"/>
                </a:lnTo>
                <a:lnTo>
                  <a:pt x="572518" y="117902"/>
                </a:lnTo>
                <a:lnTo>
                  <a:pt x="508526" y="84018"/>
                </a:lnTo>
                <a:lnTo>
                  <a:pt x="467176" y="68396"/>
                </a:lnTo>
                <a:lnTo>
                  <a:pt x="420480" y="53906"/>
                </a:lnTo>
                <a:lnTo>
                  <a:pt x="369106" y="40736"/>
                </a:lnTo>
                <a:lnTo>
                  <a:pt x="313721" y="29074"/>
                </a:lnTo>
                <a:lnTo>
                  <a:pt x="254993" y="19110"/>
                </a:lnTo>
                <a:lnTo>
                  <a:pt x="193589" y="11032"/>
                </a:lnTo>
                <a:lnTo>
                  <a:pt x="130177" y="5029"/>
                </a:lnTo>
                <a:lnTo>
                  <a:pt x="65425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 txBox="1"/>
          <p:nvPr/>
        </p:nvSpPr>
        <p:spPr>
          <a:xfrm>
            <a:off x="10703945" y="8405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 txBox="1"/>
          <p:nvPr/>
        </p:nvSpPr>
        <p:spPr>
          <a:xfrm>
            <a:off x="10703945" y="101475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271444" y="99368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11271345" y="11680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11298744" y="778625"/>
            <a:ext cx="827193" cy="469900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4" y="350584"/>
                </a:lnTo>
                <a:lnTo>
                  <a:pt x="131985" y="346769"/>
                </a:lnTo>
                <a:lnTo>
                  <a:pt x="196276" y="340645"/>
                </a:lnTo>
                <a:lnTo>
                  <a:pt x="258531" y="332406"/>
                </a:lnTo>
                <a:lnTo>
                  <a:pt x="318073" y="322243"/>
                </a:lnTo>
                <a:lnTo>
                  <a:pt x="374226" y="310348"/>
                </a:lnTo>
                <a:lnTo>
                  <a:pt x="426311" y="296915"/>
                </a:lnTo>
                <a:lnTo>
                  <a:pt x="473653" y="282135"/>
                </a:lnTo>
                <a:lnTo>
                  <a:pt x="515575" y="266200"/>
                </a:lnTo>
                <a:lnTo>
                  <a:pt x="551401" y="249304"/>
                </a:lnTo>
                <a:lnTo>
                  <a:pt x="602054" y="213396"/>
                </a:lnTo>
                <a:lnTo>
                  <a:pt x="620198" y="175949"/>
                </a:lnTo>
                <a:lnTo>
                  <a:pt x="615608" y="157129"/>
                </a:lnTo>
                <a:lnTo>
                  <a:pt x="580697" y="120260"/>
                </a:lnTo>
                <a:lnTo>
                  <a:pt x="515994" y="85698"/>
                </a:lnTo>
                <a:lnTo>
                  <a:pt x="474165" y="69764"/>
                </a:lnTo>
                <a:lnTo>
                  <a:pt x="426921" y="54984"/>
                </a:lnTo>
                <a:lnTo>
                  <a:pt x="374938" y="41550"/>
                </a:lnTo>
                <a:lnTo>
                  <a:pt x="318896" y="29656"/>
                </a:lnTo>
                <a:lnTo>
                  <a:pt x="259472" y="19492"/>
                </a:lnTo>
                <a:lnTo>
                  <a:pt x="197342" y="11253"/>
                </a:lnTo>
                <a:lnTo>
                  <a:pt x="133185" y="5129"/>
                </a:lnTo>
                <a:lnTo>
                  <a:pt x="67678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9" name="object 109"/>
          <p:cNvSpPr/>
          <p:nvPr/>
        </p:nvSpPr>
        <p:spPr>
          <a:xfrm>
            <a:off x="11246644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0" name="object 110"/>
          <p:cNvSpPr/>
          <p:nvPr/>
        </p:nvSpPr>
        <p:spPr>
          <a:xfrm>
            <a:off x="11246643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1" name="object 111"/>
          <p:cNvSpPr/>
          <p:nvPr/>
        </p:nvSpPr>
        <p:spPr>
          <a:xfrm>
            <a:off x="11271445" y="806675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/>
          <p:nvPr/>
        </p:nvSpPr>
        <p:spPr>
          <a:xfrm>
            <a:off x="11273844" y="687296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10681012" y="190632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" name="object 114"/>
          <p:cNvSpPr txBox="1"/>
          <p:nvPr/>
        </p:nvSpPr>
        <p:spPr>
          <a:xfrm>
            <a:off x="7544778" y="29296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5" name="object 115"/>
          <p:cNvSpPr/>
          <p:nvPr/>
        </p:nvSpPr>
        <p:spPr>
          <a:xfrm>
            <a:off x="6911686" y="3355560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 txBox="1"/>
          <p:nvPr/>
        </p:nvSpPr>
        <p:spPr>
          <a:xfrm>
            <a:off x="6911686" y="3355559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911819" y="24211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 txBox="1"/>
          <p:nvPr/>
        </p:nvSpPr>
        <p:spPr>
          <a:xfrm>
            <a:off x="6911819" y="2421131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89084" y="29121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7489217" y="21213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/>
          <p:nvPr/>
        </p:nvSpPr>
        <p:spPr>
          <a:xfrm>
            <a:off x="7394186" y="37825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6" name="object 126"/>
          <p:cNvSpPr/>
          <p:nvPr/>
        </p:nvSpPr>
        <p:spPr>
          <a:xfrm>
            <a:off x="7571284" y="1954463"/>
            <a:ext cx="1163320" cy="221488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8"/>
                </a:lnTo>
                <a:lnTo>
                  <a:pt x="89955" y="1655095"/>
                </a:lnTo>
                <a:lnTo>
                  <a:pt x="134597" y="1647967"/>
                </a:lnTo>
                <a:lnTo>
                  <a:pt x="178878" y="1638166"/>
                </a:lnTo>
                <a:lnTo>
                  <a:pt x="222699" y="1625795"/>
                </a:lnTo>
                <a:lnTo>
                  <a:pt x="265956" y="1610956"/>
                </a:lnTo>
                <a:lnTo>
                  <a:pt x="308549" y="1593753"/>
                </a:lnTo>
                <a:lnTo>
                  <a:pt x="350376" y="1574288"/>
                </a:lnTo>
                <a:lnTo>
                  <a:pt x="391336" y="1552664"/>
                </a:lnTo>
                <a:lnTo>
                  <a:pt x="431326" y="1528983"/>
                </a:lnTo>
                <a:lnTo>
                  <a:pt x="470246" y="1503350"/>
                </a:lnTo>
                <a:lnTo>
                  <a:pt x="507993" y="1475866"/>
                </a:lnTo>
                <a:lnTo>
                  <a:pt x="544467" y="1446634"/>
                </a:lnTo>
                <a:lnTo>
                  <a:pt x="579565" y="1415757"/>
                </a:lnTo>
                <a:lnTo>
                  <a:pt x="613187" y="1383338"/>
                </a:lnTo>
                <a:lnTo>
                  <a:pt x="645230" y="1349479"/>
                </a:lnTo>
                <a:lnTo>
                  <a:pt x="675593" y="1314284"/>
                </a:lnTo>
                <a:lnTo>
                  <a:pt x="704175" y="1277856"/>
                </a:lnTo>
                <a:lnTo>
                  <a:pt x="730873" y="1240296"/>
                </a:lnTo>
                <a:lnTo>
                  <a:pt x="755587" y="1201708"/>
                </a:lnTo>
                <a:lnTo>
                  <a:pt x="778215" y="1162196"/>
                </a:lnTo>
                <a:lnTo>
                  <a:pt x="798655" y="1121860"/>
                </a:lnTo>
                <a:lnTo>
                  <a:pt x="816806" y="1080805"/>
                </a:lnTo>
                <a:lnTo>
                  <a:pt x="832566" y="1039133"/>
                </a:lnTo>
                <a:lnTo>
                  <a:pt x="845833" y="996947"/>
                </a:lnTo>
                <a:lnTo>
                  <a:pt x="856507" y="954349"/>
                </a:lnTo>
                <a:lnTo>
                  <a:pt x="864485" y="911444"/>
                </a:lnTo>
                <a:lnTo>
                  <a:pt x="869665" y="868332"/>
                </a:lnTo>
                <a:lnTo>
                  <a:pt x="871948" y="825118"/>
                </a:lnTo>
                <a:lnTo>
                  <a:pt x="870995" y="776922"/>
                </a:lnTo>
                <a:lnTo>
                  <a:pt x="866457" y="728870"/>
                </a:lnTo>
                <a:lnTo>
                  <a:pt x="858479" y="681102"/>
                </a:lnTo>
                <a:lnTo>
                  <a:pt x="847209" y="633763"/>
                </a:lnTo>
                <a:lnTo>
                  <a:pt x="832791" y="586994"/>
                </a:lnTo>
                <a:lnTo>
                  <a:pt x="815372" y="540939"/>
                </a:lnTo>
                <a:lnTo>
                  <a:pt x="795097" y="495739"/>
                </a:lnTo>
                <a:lnTo>
                  <a:pt x="772114" y="451538"/>
                </a:lnTo>
                <a:lnTo>
                  <a:pt x="746568" y="408479"/>
                </a:lnTo>
                <a:lnTo>
                  <a:pt x="718605" y="366703"/>
                </a:lnTo>
                <a:lnTo>
                  <a:pt x="688370" y="326354"/>
                </a:lnTo>
                <a:lnTo>
                  <a:pt x="656011" y="287574"/>
                </a:lnTo>
                <a:lnTo>
                  <a:pt x="621673" y="250506"/>
                </a:lnTo>
                <a:lnTo>
                  <a:pt x="582415" y="212447"/>
                </a:lnTo>
                <a:lnTo>
                  <a:pt x="541190" y="176746"/>
                </a:lnTo>
                <a:lnTo>
                  <a:pt x="498186" y="143584"/>
                </a:lnTo>
                <a:lnTo>
                  <a:pt x="453590" y="113142"/>
                </a:lnTo>
                <a:lnTo>
                  <a:pt x="407590" y="85603"/>
                </a:lnTo>
                <a:lnTo>
                  <a:pt x="360374" y="61147"/>
                </a:lnTo>
                <a:lnTo>
                  <a:pt x="324265" y="44937"/>
                </a:lnTo>
                <a:lnTo>
                  <a:pt x="287652" y="30640"/>
                </a:lnTo>
                <a:lnTo>
                  <a:pt x="250613" y="18333"/>
                </a:lnTo>
                <a:lnTo>
                  <a:pt x="213224" y="8092"/>
                </a:lnTo>
                <a:lnTo>
                  <a:pt x="194424" y="3769"/>
                </a:lnTo>
                <a:lnTo>
                  <a:pt x="191299" y="3094"/>
                </a:lnTo>
                <a:lnTo>
                  <a:pt x="188149" y="2442"/>
                </a:lnTo>
                <a:lnTo>
                  <a:pt x="185024" y="1814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7" name="object 127"/>
          <p:cNvSpPr/>
          <p:nvPr/>
        </p:nvSpPr>
        <p:spPr>
          <a:xfrm>
            <a:off x="7677951" y="1899990"/>
            <a:ext cx="144099" cy="108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8" name="object 128"/>
          <p:cNvSpPr txBox="1"/>
          <p:nvPr/>
        </p:nvSpPr>
        <p:spPr>
          <a:xfrm>
            <a:off x="8832269" y="2785498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399448" y="17038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021219" y="28791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646377" y="140562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32" name="object 132"/>
          <p:cNvSpPr/>
          <p:nvPr/>
        </p:nvSpPr>
        <p:spPr>
          <a:xfrm>
            <a:off x="7489217" y="1410134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 txBox="1"/>
          <p:nvPr/>
        </p:nvSpPr>
        <p:spPr>
          <a:xfrm>
            <a:off x="6732417" y="42851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324885" y="17760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/>
          <p:nvPr/>
        </p:nvSpPr>
        <p:spPr>
          <a:xfrm>
            <a:off x="7466651" y="1850676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8" name="object 138"/>
          <p:cNvSpPr/>
          <p:nvPr/>
        </p:nvSpPr>
        <p:spPr>
          <a:xfrm>
            <a:off x="7399519" y="1940363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7466651" y="1962910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551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9A0931D-EAF8-4A1B-AE12-13CA8BF07EA7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ResNet</a:t>
            </a:r>
            <a:endParaRPr lang="en-SG" sz="4000" kern="0"/>
          </a:p>
          <a:p>
            <a:pPr marL="175256">
              <a:spcBef>
                <a:spcPts val="31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[He et al.,</a:t>
            </a:r>
            <a:r>
              <a:rPr lang="en-SG" sz="2400" i="1" kern="0" spc="-20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2015]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4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9795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2278762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521161" y="2966594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192027" y="2829560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009286" y="3010295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222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302" y="312557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7833" y="409962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4152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6913119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6643634" y="3296653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658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4125" y="277154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33529" y="362908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0584" y="2818127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851551" y="2635661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133" y="5170562"/>
            <a:ext cx="754126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What’s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strange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about these training and test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curves?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[Hint: look at the order of the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DDE6D1D4-11AC-4256-B77F-A34A0277B8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4610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3" y="5234062"/>
            <a:ext cx="957326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56-layer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performs worse on both training and test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performs worse, but it’s not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caused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overfitting!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795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2278762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2521161" y="2966594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3192027" y="2829560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009286" y="3010295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222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302" y="312557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7833" y="409962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4152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913119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6643634" y="3296653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658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84125" y="277154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3529" y="362908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00584" y="2818127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851551" y="2635661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1ED314E-C9F7-40DE-A785-85CC270D0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78663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64" y="1405667"/>
            <a:ext cx="1095756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7" dirty="0">
                <a:latin typeface="Arial"/>
                <a:cs typeface="Arial"/>
              </a:rPr>
              <a:t>are harder to  optimize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3A462BC-E12E-4294-A615-E027F8B9EE54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ResNet</a:t>
            </a:r>
            <a:endParaRPr lang="en-SG" sz="4000" kern="0"/>
          </a:p>
          <a:p>
            <a:pPr marL="175256">
              <a:spcBef>
                <a:spcPts val="31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[He et al.,</a:t>
            </a:r>
            <a:r>
              <a:rPr lang="en-SG" sz="2400" i="1" kern="0" spc="-20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2015]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49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64" y="1405667"/>
            <a:ext cx="10957560" cy="354158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7" dirty="0">
                <a:latin typeface="Arial"/>
                <a:cs typeface="Arial"/>
              </a:rPr>
              <a:t>are harder to  optimize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64345" marR="4533787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should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be able to perform at  least as well as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64345" marR="4363611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construction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copying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learned  layers from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 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setting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additional layers to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mapping.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87BCCD5-2F02-47AE-8133-5A8601665B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6673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1578" y="3844015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533" y="1411368"/>
            <a:ext cx="1139867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Solution: Use network layers to fit </a:t>
            </a:r>
            <a:r>
              <a:rPr sz="2400" dirty="0">
                <a:latin typeface="Arial"/>
                <a:cs typeface="Arial"/>
              </a:rPr>
              <a:t>a residual mapping </a:t>
            </a:r>
            <a:r>
              <a:rPr sz="2400" spc="-7" dirty="0">
                <a:latin typeface="Arial"/>
                <a:cs typeface="Arial"/>
              </a:rPr>
              <a:t>instead of directly trying to fit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desired underlying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mapping</a:t>
            </a:r>
          </a:p>
        </p:txBody>
      </p:sp>
      <p:sp>
        <p:nvSpPr>
          <p:cNvPr id="5" name="object 5"/>
          <p:cNvSpPr/>
          <p:nvPr/>
        </p:nvSpPr>
        <p:spPr>
          <a:xfrm>
            <a:off x="6708486" y="4269957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6708486" y="426995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8619" y="3335525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6708619" y="3335525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5885" y="3826559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264919" y="3768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7264919" y="3768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286019" y="3035730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265019" y="297809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265018" y="297809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190986" y="4696907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368084" y="2870354"/>
            <a:ext cx="1109133" cy="2213185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1"/>
                </a:moveTo>
                <a:lnTo>
                  <a:pt x="44513" y="1658221"/>
                </a:lnTo>
                <a:lnTo>
                  <a:pt x="88859" y="1653557"/>
                </a:lnTo>
                <a:lnTo>
                  <a:pt x="132932" y="1645923"/>
                </a:lnTo>
                <a:lnTo>
                  <a:pt x="176624" y="1635434"/>
                </a:lnTo>
                <a:lnTo>
                  <a:pt x="219827" y="1622203"/>
                </a:lnTo>
                <a:lnTo>
                  <a:pt x="262435" y="1606345"/>
                </a:lnTo>
                <a:lnTo>
                  <a:pt x="304339" y="1587975"/>
                </a:lnTo>
                <a:lnTo>
                  <a:pt x="345433" y="1567205"/>
                </a:lnTo>
                <a:lnTo>
                  <a:pt x="385609" y="1544152"/>
                </a:lnTo>
                <a:lnTo>
                  <a:pt x="424760" y="1518928"/>
                </a:lnTo>
                <a:lnTo>
                  <a:pt x="462778" y="1491648"/>
                </a:lnTo>
                <a:lnTo>
                  <a:pt x="499556" y="1462426"/>
                </a:lnTo>
                <a:lnTo>
                  <a:pt x="534987" y="1431377"/>
                </a:lnTo>
                <a:lnTo>
                  <a:pt x="568964" y="1398614"/>
                </a:lnTo>
                <a:lnTo>
                  <a:pt x="601379" y="1364252"/>
                </a:lnTo>
                <a:lnTo>
                  <a:pt x="632124" y="1328406"/>
                </a:lnTo>
                <a:lnTo>
                  <a:pt x="661093" y="1291189"/>
                </a:lnTo>
                <a:lnTo>
                  <a:pt x="688178" y="1252715"/>
                </a:lnTo>
                <a:lnTo>
                  <a:pt x="713272" y="1213099"/>
                </a:lnTo>
                <a:lnTo>
                  <a:pt x="736267" y="1172455"/>
                </a:lnTo>
                <a:lnTo>
                  <a:pt x="757056" y="1130898"/>
                </a:lnTo>
                <a:lnTo>
                  <a:pt x="775532" y="1088540"/>
                </a:lnTo>
                <a:lnTo>
                  <a:pt x="791587" y="1045498"/>
                </a:lnTo>
                <a:lnTo>
                  <a:pt x="805115" y="1001884"/>
                </a:lnTo>
                <a:lnTo>
                  <a:pt x="816007" y="957814"/>
                </a:lnTo>
                <a:lnTo>
                  <a:pt x="824156" y="913400"/>
                </a:lnTo>
                <a:lnTo>
                  <a:pt x="829456" y="868759"/>
                </a:lnTo>
                <a:lnTo>
                  <a:pt x="831798" y="824003"/>
                </a:lnTo>
                <a:lnTo>
                  <a:pt x="830938" y="775807"/>
                </a:lnTo>
                <a:lnTo>
                  <a:pt x="826663" y="727755"/>
                </a:lnTo>
                <a:lnTo>
                  <a:pt x="819111" y="679987"/>
                </a:lnTo>
                <a:lnTo>
                  <a:pt x="808423" y="632648"/>
                </a:lnTo>
                <a:lnTo>
                  <a:pt x="794738" y="585879"/>
                </a:lnTo>
                <a:lnTo>
                  <a:pt x="778195" y="539823"/>
                </a:lnTo>
                <a:lnTo>
                  <a:pt x="758933" y="494624"/>
                </a:lnTo>
                <a:lnTo>
                  <a:pt x="737092" y="450422"/>
                </a:lnTo>
                <a:lnTo>
                  <a:pt x="712810" y="407362"/>
                </a:lnTo>
                <a:lnTo>
                  <a:pt x="686229" y="365586"/>
                </a:lnTo>
                <a:lnTo>
                  <a:pt x="657486" y="325236"/>
                </a:lnTo>
                <a:lnTo>
                  <a:pt x="626721" y="286455"/>
                </a:lnTo>
                <a:lnTo>
                  <a:pt x="594073" y="249386"/>
                </a:lnTo>
                <a:lnTo>
                  <a:pt x="556743" y="211327"/>
                </a:lnTo>
                <a:lnTo>
                  <a:pt x="517544" y="175626"/>
                </a:lnTo>
                <a:lnTo>
                  <a:pt x="476655" y="142464"/>
                </a:lnTo>
                <a:lnTo>
                  <a:pt x="434253" y="112022"/>
                </a:lnTo>
                <a:lnTo>
                  <a:pt x="390517" y="84483"/>
                </a:lnTo>
                <a:lnTo>
                  <a:pt x="345624" y="60027"/>
                </a:lnTo>
                <a:lnTo>
                  <a:pt x="276493" y="29520"/>
                </a:lnTo>
                <a:lnTo>
                  <a:pt x="205749" y="6972"/>
                </a:lnTo>
                <a:lnTo>
                  <a:pt x="187874" y="2649"/>
                </a:lnTo>
                <a:lnTo>
                  <a:pt x="184899" y="1974"/>
                </a:lnTo>
                <a:lnTo>
                  <a:pt x="181899" y="1322"/>
                </a:lnTo>
                <a:lnTo>
                  <a:pt x="178924" y="694"/>
                </a:lnTo>
                <a:lnTo>
                  <a:pt x="175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474718" y="2815924"/>
            <a:ext cx="144399" cy="108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 txBox="1"/>
          <p:nvPr/>
        </p:nvSpPr>
        <p:spPr>
          <a:xfrm>
            <a:off x="8629070" y="3699895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6249" y="2618214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18019" y="3793546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3178" y="23200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22" name="object 22"/>
          <p:cNvSpPr/>
          <p:nvPr/>
        </p:nvSpPr>
        <p:spPr>
          <a:xfrm>
            <a:off x="7286019" y="23245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265019" y="2266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265018" y="2266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1730219" y="3437125"/>
            <a:ext cx="1154853" cy="32572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07521" y="4862490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2286546" y="48048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7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2286546" y="48048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7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717410" y="3928159"/>
          <a:ext cx="1154852" cy="856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relu</a:t>
                      </a:r>
                    </a:p>
                  </a:txBody>
                  <a:tcPr marL="0" marR="0" marT="3386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20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8739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2257932" y="38705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2257932" y="38705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2278908" y="30137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2257932" y="29561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2257932" y="29561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6529217" y="519954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0827" y="5156875"/>
            <a:ext cx="141732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518" algn="ctr">
              <a:lnSpc>
                <a:spcPts val="2152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152"/>
              </a:lnSpc>
            </a:pPr>
            <a:r>
              <a:rPr sz="1867" dirty="0">
                <a:latin typeface="Arial"/>
                <a:cs typeface="Arial"/>
              </a:rPr>
              <a:t>“Plain”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7470" y="258739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H(x)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21686" y="2690418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7263452" y="2765074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196319" y="2854760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263452" y="2877307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 txBox="1"/>
          <p:nvPr/>
        </p:nvSpPr>
        <p:spPr>
          <a:xfrm>
            <a:off x="9733282" y="2944765"/>
            <a:ext cx="1917700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layers to  fit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  <a:p>
            <a:pPr marL="16933" marR="265000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instead of  H(x)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08721" y="2287667"/>
            <a:ext cx="1993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82064" y="2464895"/>
            <a:ext cx="430107" cy="154093"/>
          </a:xfrm>
          <a:custGeom>
            <a:avLst/>
            <a:gdLst/>
            <a:ahLst/>
            <a:cxnLst/>
            <a:rect l="l" t="t" r="r" b="b"/>
            <a:pathLst>
              <a:path w="322580" h="115569">
                <a:moveTo>
                  <a:pt x="321971" y="0"/>
                </a:moveTo>
                <a:lnTo>
                  <a:pt x="0" y="11511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2560825" y="2566182"/>
            <a:ext cx="148063" cy="104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5380088" y="2450928"/>
            <a:ext cx="575733" cy="206587"/>
          </a:xfrm>
          <a:custGeom>
            <a:avLst/>
            <a:gdLst/>
            <a:ahLst/>
            <a:cxnLst/>
            <a:rect l="l" t="t" r="r" b="b"/>
            <a:pathLst>
              <a:path w="431800" h="154939">
                <a:moveTo>
                  <a:pt x="0" y="0"/>
                </a:moveTo>
                <a:lnTo>
                  <a:pt x="431524" y="1548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5928588" y="2605255"/>
            <a:ext cx="148065" cy="104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6C084C64-1E60-4D0D-A55C-4632F896A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4472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 animBg="1"/>
      <p:bldP spid="4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9109449" y="4069471"/>
            <a:ext cx="1135380" cy="37433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4521">
              <a:spcBef>
                <a:spcPts val="380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4521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097949" y="36730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097949" y="36730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9108249" y="33641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8" name="object 68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1" name="object 111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4" name="object 114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 txBox="1"/>
          <p:nvPr/>
        </p:nvSpPr>
        <p:spPr>
          <a:xfrm>
            <a:off x="7613071" y="3090296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8" name="object 128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9" name="object 129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54598" y="1810792"/>
            <a:ext cx="3362113" cy="1014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8533350" y="3826192"/>
            <a:ext cx="522393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3911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6" name="object 2">
            <a:extLst>
              <a:ext uri="{FF2B5EF4-FFF2-40B4-BE49-F238E27FC236}">
                <a16:creationId xmlns:a16="http://schemas.microsoft.com/office/drawing/2014/main" id="{B9B92A61-7C38-4396-A70F-4856EE751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1017252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3"/>
            <a:ext cx="3362113" cy="23539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0920309" y="4074347"/>
            <a:ext cx="99398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64  filters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920310" y="2995890"/>
            <a:ext cx="1087967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128  filters, /2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13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406712" y="4223457"/>
            <a:ext cx="416560" cy="84667"/>
          </a:xfrm>
          <a:custGeom>
            <a:avLst/>
            <a:gdLst/>
            <a:ahLst/>
            <a:cxnLst/>
            <a:rect l="l" t="t" r="r" b="b"/>
            <a:pathLst>
              <a:path w="312420" h="63500">
                <a:moveTo>
                  <a:pt x="312174" y="63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/>
          <p:nvPr/>
        </p:nvSpPr>
        <p:spPr>
          <a:xfrm>
            <a:off x="10281045" y="4169657"/>
            <a:ext cx="146699" cy="10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4" name="object 144"/>
          <p:cNvSpPr/>
          <p:nvPr/>
        </p:nvSpPr>
        <p:spPr>
          <a:xfrm>
            <a:off x="10381412" y="3484692"/>
            <a:ext cx="441960" cy="315805"/>
          </a:xfrm>
          <a:custGeom>
            <a:avLst/>
            <a:gdLst/>
            <a:ahLst/>
            <a:cxnLst/>
            <a:rect l="l" t="t" r="r" b="b"/>
            <a:pathLst>
              <a:path w="331470" h="236855">
                <a:moveTo>
                  <a:pt x="331149" y="0"/>
                </a:moveTo>
                <a:lnTo>
                  <a:pt x="0" y="2362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5" name="object 145"/>
          <p:cNvSpPr/>
          <p:nvPr/>
        </p:nvSpPr>
        <p:spPr>
          <a:xfrm>
            <a:off x="10274879" y="3752925"/>
            <a:ext cx="143599" cy="126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6" name="object 14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2" name="object 2">
            <a:extLst>
              <a:ext uri="{FF2B5EF4-FFF2-40B4-BE49-F238E27FC236}">
                <a16:creationId xmlns:a16="http://schemas.microsoft.com/office/drawing/2014/main" id="{600FB640-FD75-429C-BB39-56B57B8B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768048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3"/>
            <a:ext cx="3362113" cy="30234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1058345" y="5601012"/>
            <a:ext cx="80602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Beginning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0409679" y="5764689"/>
            <a:ext cx="552027" cy="2540"/>
          </a:xfrm>
          <a:custGeom>
            <a:avLst/>
            <a:gdLst/>
            <a:ahLst/>
            <a:cxnLst/>
            <a:rect l="l" t="t" r="r" b="b"/>
            <a:pathLst>
              <a:path w="414020" h="1904">
                <a:moveTo>
                  <a:pt x="413399" y="0"/>
                </a:moveTo>
                <a:lnTo>
                  <a:pt x="0" y="164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2" name="object 142"/>
          <p:cNvSpPr/>
          <p:nvPr/>
        </p:nvSpPr>
        <p:spPr>
          <a:xfrm>
            <a:off x="10281712" y="5712221"/>
            <a:ext cx="140832" cy="109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9" name="object 2">
            <a:extLst>
              <a:ext uri="{FF2B5EF4-FFF2-40B4-BE49-F238E27FC236}">
                <a16:creationId xmlns:a16="http://schemas.microsoft.com/office/drawing/2014/main" id="{FB300BFC-12FD-4952-8852-0DCDEED5F5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13647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20" y="3026664"/>
            <a:ext cx="1923287" cy="166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42" y="3581146"/>
            <a:ext cx="560070" cy="561340"/>
          </a:xfrm>
          <a:custGeom>
            <a:avLst/>
            <a:gdLst/>
            <a:ahLst/>
            <a:cxnLst/>
            <a:rect l="l" t="t" r="r" b="b"/>
            <a:pathLst>
              <a:path w="560070" h="561339">
                <a:moveTo>
                  <a:pt x="0" y="280579"/>
                </a:moveTo>
                <a:lnTo>
                  <a:pt x="3661" y="235067"/>
                </a:lnTo>
                <a:lnTo>
                  <a:pt x="14261" y="191894"/>
                </a:lnTo>
                <a:lnTo>
                  <a:pt x="31225" y="151636"/>
                </a:lnTo>
                <a:lnTo>
                  <a:pt x="53975" y="114872"/>
                </a:lnTo>
                <a:lnTo>
                  <a:pt x="81936" y="82179"/>
                </a:lnTo>
                <a:lnTo>
                  <a:pt x="114532" y="54135"/>
                </a:lnTo>
                <a:lnTo>
                  <a:pt x="151188" y="31317"/>
                </a:lnTo>
                <a:lnTo>
                  <a:pt x="191326" y="14304"/>
                </a:lnTo>
                <a:lnTo>
                  <a:pt x="234372" y="3672"/>
                </a:lnTo>
                <a:lnTo>
                  <a:pt x="279749" y="0"/>
                </a:lnTo>
                <a:lnTo>
                  <a:pt x="325126" y="3672"/>
                </a:lnTo>
                <a:lnTo>
                  <a:pt x="368171" y="14304"/>
                </a:lnTo>
                <a:lnTo>
                  <a:pt x="408310" y="31317"/>
                </a:lnTo>
                <a:lnTo>
                  <a:pt x="444966" y="54135"/>
                </a:lnTo>
                <a:lnTo>
                  <a:pt x="477562" y="82179"/>
                </a:lnTo>
                <a:lnTo>
                  <a:pt x="505523" y="114872"/>
                </a:lnTo>
                <a:lnTo>
                  <a:pt x="528274" y="151636"/>
                </a:lnTo>
                <a:lnTo>
                  <a:pt x="545237" y="191894"/>
                </a:lnTo>
                <a:lnTo>
                  <a:pt x="555837" y="235067"/>
                </a:lnTo>
                <a:lnTo>
                  <a:pt x="559499" y="280579"/>
                </a:lnTo>
                <a:lnTo>
                  <a:pt x="555837" y="326090"/>
                </a:lnTo>
                <a:lnTo>
                  <a:pt x="545237" y="369263"/>
                </a:lnTo>
                <a:lnTo>
                  <a:pt x="528274" y="409521"/>
                </a:lnTo>
                <a:lnTo>
                  <a:pt x="505523" y="446285"/>
                </a:lnTo>
                <a:lnTo>
                  <a:pt x="477562" y="478978"/>
                </a:lnTo>
                <a:lnTo>
                  <a:pt x="444966" y="507022"/>
                </a:lnTo>
                <a:lnTo>
                  <a:pt x="408310" y="529840"/>
                </a:lnTo>
                <a:lnTo>
                  <a:pt x="368171" y="546854"/>
                </a:lnTo>
                <a:lnTo>
                  <a:pt x="325126" y="557485"/>
                </a:lnTo>
                <a:lnTo>
                  <a:pt x="279749" y="561158"/>
                </a:lnTo>
                <a:lnTo>
                  <a:pt x="234372" y="557485"/>
                </a:lnTo>
                <a:lnTo>
                  <a:pt x="191326" y="546854"/>
                </a:lnTo>
                <a:lnTo>
                  <a:pt x="151188" y="529840"/>
                </a:lnTo>
                <a:lnTo>
                  <a:pt x="114532" y="507022"/>
                </a:lnTo>
                <a:lnTo>
                  <a:pt x="81936" y="478978"/>
                </a:lnTo>
                <a:lnTo>
                  <a:pt x="53975" y="446285"/>
                </a:lnTo>
                <a:lnTo>
                  <a:pt x="31225" y="409521"/>
                </a:lnTo>
                <a:lnTo>
                  <a:pt x="14261" y="369263"/>
                </a:lnTo>
                <a:lnTo>
                  <a:pt x="3661" y="326090"/>
                </a:lnTo>
                <a:lnTo>
                  <a:pt x="0" y="2805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4196" y="3645776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23685" y="0"/>
                </a:moveTo>
                <a:lnTo>
                  <a:pt x="0" y="23710"/>
                </a:lnTo>
                <a:lnTo>
                  <a:pt x="191338" y="214909"/>
                </a:lnTo>
                <a:lnTo>
                  <a:pt x="0" y="406095"/>
                </a:lnTo>
                <a:lnTo>
                  <a:pt x="23685" y="429806"/>
                </a:lnTo>
                <a:lnTo>
                  <a:pt x="215036" y="238594"/>
                </a:lnTo>
                <a:lnTo>
                  <a:pt x="262451" y="238594"/>
                </a:lnTo>
                <a:lnTo>
                  <a:pt x="238747" y="214909"/>
                </a:lnTo>
                <a:lnTo>
                  <a:pt x="262462" y="191211"/>
                </a:lnTo>
                <a:lnTo>
                  <a:pt x="215036" y="191211"/>
                </a:lnTo>
                <a:lnTo>
                  <a:pt x="23685" y="0"/>
                </a:lnTo>
                <a:close/>
              </a:path>
              <a:path w="430529" h="429895">
                <a:moveTo>
                  <a:pt x="262451" y="238594"/>
                </a:moveTo>
                <a:lnTo>
                  <a:pt x="215036" y="238594"/>
                </a:lnTo>
                <a:lnTo>
                  <a:pt x="406400" y="429806"/>
                </a:lnTo>
                <a:lnTo>
                  <a:pt x="430085" y="406095"/>
                </a:lnTo>
                <a:lnTo>
                  <a:pt x="262451" y="238594"/>
                </a:lnTo>
                <a:close/>
              </a:path>
              <a:path w="430529" h="429895">
                <a:moveTo>
                  <a:pt x="406400" y="0"/>
                </a:moveTo>
                <a:lnTo>
                  <a:pt x="215036" y="191211"/>
                </a:lnTo>
                <a:lnTo>
                  <a:pt x="262462" y="191211"/>
                </a:lnTo>
                <a:lnTo>
                  <a:pt x="430085" y="23710"/>
                </a:lnTo>
                <a:lnTo>
                  <a:pt x="406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187" y="3645772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0" y="23710"/>
                </a:moveTo>
                <a:lnTo>
                  <a:pt x="23692" y="0"/>
                </a:lnTo>
                <a:lnTo>
                  <a:pt x="215047" y="191214"/>
                </a:lnTo>
                <a:lnTo>
                  <a:pt x="406404" y="0"/>
                </a:lnTo>
                <a:lnTo>
                  <a:pt x="430095" y="23710"/>
                </a:lnTo>
                <a:lnTo>
                  <a:pt x="238757" y="214906"/>
                </a:lnTo>
                <a:lnTo>
                  <a:pt x="430095" y="406102"/>
                </a:lnTo>
                <a:lnTo>
                  <a:pt x="406404" y="429812"/>
                </a:lnTo>
                <a:lnTo>
                  <a:pt x="215047" y="238598"/>
                </a:lnTo>
                <a:lnTo>
                  <a:pt x="23692" y="429812"/>
                </a:lnTo>
                <a:lnTo>
                  <a:pt x="0" y="406102"/>
                </a:lnTo>
                <a:lnTo>
                  <a:pt x="191338" y="214906"/>
                </a:lnTo>
                <a:lnTo>
                  <a:pt x="0" y="237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4942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3293" y="3654996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293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3289" y="3654999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3289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831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137" y="2310479"/>
            <a:ext cx="3051242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5142" y="2992687"/>
            <a:ext cx="1836982" cy="186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00604" y="2960204"/>
          <a:ext cx="1821180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80E582A1-3FD2-4790-B81A-1B9BA27C7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082706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2"/>
            <a:ext cx="3362113" cy="40278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33" dirty="0">
              <a:latin typeface="Arial"/>
              <a:cs typeface="Arial"/>
            </a:endParaRPr>
          </a:p>
          <a:p>
            <a:pPr marL="411470" marR="82123" indent="-394537" algn="just">
              <a:lnSpc>
                <a:spcPct val="101600"/>
              </a:lnSpc>
              <a:buChar char="-"/>
              <a:tabLst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No FC layers at the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end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(only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FC 1000 to output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classes)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0392777" y="370537"/>
            <a:ext cx="16865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560"/>
              </a:lnSpc>
              <a:spcBef>
                <a:spcPts val="133"/>
              </a:spcBef>
              <a:tabLst>
                <a:tab pos="617205" algn="l"/>
              </a:tabLst>
            </a:pPr>
            <a:r>
              <a:rPr sz="933" u="heavy" dirty="0">
                <a:solidFill>
                  <a:srgbClr val="38751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33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933" spc="40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000" spc="-160" baseline="2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000" baseline="2777" dirty="0">
              <a:latin typeface="Arial"/>
              <a:cs typeface="Arial"/>
            </a:endParaRPr>
          </a:p>
          <a:p>
            <a:pPr marL="682395" marR="138003">
              <a:lnSpc>
                <a:spcPts val="1600"/>
              </a:lnSpc>
              <a:spcBef>
                <a:spcPts val="1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besides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FC  1000 to  output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1058345" y="1579656"/>
            <a:ext cx="993987" cy="10427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Global  average  pooling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  after last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81746" y="481413"/>
            <a:ext cx="140665" cy="109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9" name="object 2">
            <a:extLst>
              <a:ext uri="{FF2B5EF4-FFF2-40B4-BE49-F238E27FC236}">
                <a16:creationId xmlns:a16="http://schemas.microsoft.com/office/drawing/2014/main" id="{5D10D1F3-11DD-47E6-ACA4-4803EBD23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883821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1984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7721984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55460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721984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7721984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7748951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7775984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7166353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166353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7166353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166353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746551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746585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720084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720084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746551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773984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166353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166353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7166353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7166353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46551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74668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720084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720084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7746551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777408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7167553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7167553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7747751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7747085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5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7721051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7721051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7747751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774251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7165153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7165153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7745351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745251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39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719151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7719151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7745351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7773051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7165153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7165153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7177852" y="2698065"/>
            <a:ext cx="1137920" cy="22665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01502">
              <a:spcBef>
                <a:spcPts val="380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5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1502"/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47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4042"/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168481">
              <a:spcBef>
                <a:spcPts val="305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10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>
              <a:spcBef>
                <a:spcPts val="7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35367"/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5367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35367"/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5367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45351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7745351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7719151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7719151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7745351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7773152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7748151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5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7727384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7727384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7688687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58" name="object 58"/>
          <p:cNvSpPr/>
          <p:nvPr/>
        </p:nvSpPr>
        <p:spPr>
          <a:xfrm>
            <a:off x="7749118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5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7728584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7728584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7169986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7169986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 txBox="1"/>
          <p:nvPr/>
        </p:nvSpPr>
        <p:spPr>
          <a:xfrm>
            <a:off x="7182686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750184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722917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7722917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7749918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5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7722917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7722917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749785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7776917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/>
          <p:nvPr/>
        </p:nvSpPr>
        <p:spPr>
          <a:xfrm>
            <a:off x="7167553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167553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7167553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/>
          <p:nvPr/>
        </p:nvSpPr>
        <p:spPr>
          <a:xfrm>
            <a:off x="7167553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 txBox="1"/>
          <p:nvPr/>
        </p:nvSpPr>
        <p:spPr>
          <a:xfrm>
            <a:off x="7180252" y="1335852"/>
            <a:ext cx="1137920" cy="66146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01502">
              <a:spcBef>
                <a:spcPts val="380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5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4042"/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747751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7747918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7721051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7721051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7747751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7774917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7167553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7167553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 txBox="1"/>
          <p:nvPr/>
        </p:nvSpPr>
        <p:spPr>
          <a:xfrm>
            <a:off x="7180253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167553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7167553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 txBox="1"/>
          <p:nvPr/>
        </p:nvSpPr>
        <p:spPr>
          <a:xfrm>
            <a:off x="7180253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747751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7747651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7775051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7722951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7722951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7747751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7750151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7157319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object 98"/>
          <p:cNvSpPr txBox="1"/>
          <p:nvPr/>
        </p:nvSpPr>
        <p:spPr>
          <a:xfrm>
            <a:off x="1672595" y="1952562"/>
            <a:ext cx="364405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Total depths of 34, 50, 101, or  152 layers for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14989" y="2423428"/>
            <a:ext cx="1304713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7799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6906286" y="2368776"/>
            <a:ext cx="140665" cy="109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07" name="object 2">
            <a:extLst>
              <a:ext uri="{FF2B5EF4-FFF2-40B4-BE49-F238E27FC236}">
                <a16:creationId xmlns:a16="http://schemas.microsoft.com/office/drawing/2014/main" id="{8D0AA309-25A3-4675-A1DB-53FCB8EBF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8451050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78850" y="243053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8378850" y="243053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082" y="19407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165682" y="1993523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118182" y="20569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165682" y="20729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88181" y="2249532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60349" y="4217442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84613" y="1702910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303447" y="2066325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282182" y="2011753"/>
            <a:ext cx="143065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8378850" y="312556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 txBox="1"/>
          <p:nvPr/>
        </p:nvSpPr>
        <p:spPr>
          <a:xfrm>
            <a:off x="8378850" y="312556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47" y="28913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8378350" y="38205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 txBox="1"/>
          <p:nvPr/>
        </p:nvSpPr>
        <p:spPr>
          <a:xfrm>
            <a:off x="8378350" y="382059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47" y="3586393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67282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67280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7940550" y="46049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1" y="2311056"/>
            <a:ext cx="3745653" cy="13496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3749" y="13133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0321C9DC-44FC-4586-9FD1-3102BC4FB7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348691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78850" y="243053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8378850" y="243053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082" y="19407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165682" y="1993523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118182" y="20569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165682" y="20729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88181" y="2249532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60349" y="4217442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84613" y="1702910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303447" y="2066325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282182" y="2011753"/>
            <a:ext cx="143065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8378850" y="312556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 txBox="1"/>
          <p:nvPr/>
        </p:nvSpPr>
        <p:spPr>
          <a:xfrm>
            <a:off x="8378850" y="312556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47" y="28913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8378350" y="38205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 txBox="1"/>
          <p:nvPr/>
        </p:nvSpPr>
        <p:spPr>
          <a:xfrm>
            <a:off x="8378350" y="382059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47" y="3586393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67282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67280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7940550" y="46049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1" y="2311056"/>
            <a:ext cx="3745653" cy="13496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85889" y="3883106"/>
            <a:ext cx="200744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  to project to  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5127" y="2968707"/>
            <a:ext cx="2496819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operates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over  only 64 feature</a:t>
            </a:r>
            <a:r>
              <a:rPr sz="1867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maps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93294" y="2130509"/>
            <a:ext cx="270425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back to 256 feature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maps  (28x28x256)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51652" y="27897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6851453" y="3666326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6830787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6830786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 txBox="1"/>
          <p:nvPr/>
        </p:nvSpPr>
        <p:spPr>
          <a:xfrm>
            <a:off x="5293293" y="1313369"/>
            <a:ext cx="3870960" cy="8430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marR="215048" algn="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 dirty="0">
              <a:latin typeface="Arial"/>
              <a:cs typeface="Arial"/>
            </a:endParaRPr>
          </a:p>
          <a:p>
            <a:pPr marL="16933">
              <a:spcBef>
                <a:spcPts val="41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256 filters</a:t>
            </a:r>
            <a:r>
              <a:rPr sz="1867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projects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5A62738E-0D24-45B3-BEC3-3155494D6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278319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365" y="1536376"/>
            <a:ext cx="9144000" cy="33615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5344872" algn="ctr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Training ResNet in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practice: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626518" indent="-406390"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Batch Normalization after every CONV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Xavier/2 initialization from He et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SGD </a:t>
            </a:r>
            <a:r>
              <a:rPr sz="2400" dirty="0">
                <a:latin typeface="Arial"/>
                <a:cs typeface="Arial"/>
              </a:rPr>
              <a:t>+ Momentum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(0.9)</a:t>
            </a: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rate: </a:t>
            </a:r>
            <a:r>
              <a:rPr sz="2400" spc="-7" dirty="0">
                <a:latin typeface="Arial"/>
                <a:cs typeface="Arial"/>
              </a:rPr>
              <a:t>0.1, divided by 10 when </a:t>
            </a:r>
            <a:r>
              <a:rPr sz="2400" dirty="0">
                <a:latin typeface="Arial"/>
                <a:cs typeface="Arial"/>
              </a:rPr>
              <a:t>validation </a:t>
            </a:r>
            <a:r>
              <a:rPr sz="2400" spc="-7" dirty="0">
                <a:latin typeface="Arial"/>
                <a:cs typeface="Arial"/>
              </a:rPr>
              <a:t>error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plateaus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dirty="0">
                <a:latin typeface="Arial"/>
                <a:cs typeface="Arial"/>
              </a:rPr>
              <a:t>Mini-batch size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256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Weight decay of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1e-5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 dropout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used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C05CEC3-9073-47E3-93B9-F5130D422E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701488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3" y="1513853"/>
            <a:ext cx="4357793" cy="335826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  <a:p>
            <a:pPr marL="626518" marR="6773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</a:t>
            </a:r>
            <a:r>
              <a:rPr sz="2133" dirty="0">
                <a:latin typeface="Arial"/>
                <a:cs typeface="Arial"/>
              </a:rPr>
              <a:t>(152 </a:t>
            </a:r>
            <a:r>
              <a:rPr sz="2133" spc="-7" dirty="0">
                <a:latin typeface="Arial"/>
                <a:cs typeface="Arial"/>
              </a:rPr>
              <a:t>layers on ImageNet,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 dirty="0">
              <a:latin typeface="Arial"/>
              <a:cs typeface="Arial"/>
            </a:endParaRPr>
          </a:p>
          <a:p>
            <a:pPr marL="626518" marR="93978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 dirty="0">
              <a:latin typeface="Arial"/>
              <a:cs typeface="Arial"/>
            </a:endParaRPr>
          </a:p>
          <a:p>
            <a:pPr marL="626518" marR="107524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</a:p>
        </p:txBody>
      </p:sp>
      <p:sp>
        <p:nvSpPr>
          <p:cNvPr id="4" name="object 4"/>
          <p:cNvSpPr/>
          <p:nvPr/>
        </p:nvSpPr>
        <p:spPr>
          <a:xfrm>
            <a:off x="5628668" y="1767825"/>
            <a:ext cx="5604857" cy="24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5130090" y="1737146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86FD5B7-B414-4B3A-854C-D94B57EB2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008615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2" y="1513854"/>
            <a:ext cx="25874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731" y="1844054"/>
            <a:ext cx="4143587" cy="302490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6773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</a:t>
            </a:r>
            <a:r>
              <a:rPr sz="2133" dirty="0">
                <a:latin typeface="Arial"/>
                <a:cs typeface="Arial"/>
              </a:rPr>
              <a:t>(152 </a:t>
            </a:r>
            <a:r>
              <a:rPr sz="2133" spc="-7" dirty="0">
                <a:latin typeface="Arial"/>
                <a:cs typeface="Arial"/>
              </a:rPr>
              <a:t>layers on ImageNet,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 dirty="0">
              <a:latin typeface="Arial"/>
              <a:cs typeface="Arial"/>
            </a:endParaRPr>
          </a:p>
          <a:p>
            <a:pPr marL="411470" marR="9397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 dirty="0">
              <a:latin typeface="Arial"/>
              <a:cs typeface="Arial"/>
            </a:endParaRPr>
          </a:p>
          <a:p>
            <a:pPr marL="411470" marR="107524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</a:p>
        </p:txBody>
      </p:sp>
      <p:sp>
        <p:nvSpPr>
          <p:cNvPr id="5" name="object 5"/>
          <p:cNvSpPr/>
          <p:nvPr/>
        </p:nvSpPr>
        <p:spPr>
          <a:xfrm>
            <a:off x="5628668" y="1767825"/>
            <a:ext cx="5604857" cy="24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5130090" y="1737146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5394183" y="4682566"/>
            <a:ext cx="5569372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 2015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(3.6%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better than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“human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performance”!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(Russakovsky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2014)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69C5E1C-F5F7-413B-A69C-6E204A625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018386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901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Comparisons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06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9727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38855"/>
            <a:ext cx="1938527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392" y="3586454"/>
            <a:ext cx="564515" cy="556260"/>
          </a:xfrm>
          <a:custGeom>
            <a:avLst/>
            <a:gdLst/>
            <a:ahLst/>
            <a:cxnLst/>
            <a:rect l="l" t="t" r="r" b="b"/>
            <a:pathLst>
              <a:path w="564514" h="556260">
                <a:moveTo>
                  <a:pt x="0" y="277895"/>
                </a:moveTo>
                <a:lnTo>
                  <a:pt x="3693" y="232819"/>
                </a:lnTo>
                <a:lnTo>
                  <a:pt x="14386" y="190058"/>
                </a:lnTo>
                <a:lnTo>
                  <a:pt x="31498" y="150186"/>
                </a:lnTo>
                <a:lnTo>
                  <a:pt x="54447" y="113773"/>
                </a:lnTo>
                <a:lnTo>
                  <a:pt x="82652" y="81393"/>
                </a:lnTo>
                <a:lnTo>
                  <a:pt x="115534" y="53617"/>
                </a:lnTo>
                <a:lnTo>
                  <a:pt x="152509" y="31018"/>
                </a:lnTo>
                <a:lnTo>
                  <a:pt x="192999" y="14167"/>
                </a:lnTo>
                <a:lnTo>
                  <a:pt x="236420" y="3637"/>
                </a:lnTo>
                <a:lnTo>
                  <a:pt x="282194" y="0"/>
                </a:lnTo>
                <a:lnTo>
                  <a:pt x="327967" y="3637"/>
                </a:lnTo>
                <a:lnTo>
                  <a:pt x="371389" y="14167"/>
                </a:lnTo>
                <a:lnTo>
                  <a:pt x="411879" y="31018"/>
                </a:lnTo>
                <a:lnTo>
                  <a:pt x="448854" y="53617"/>
                </a:lnTo>
                <a:lnTo>
                  <a:pt x="481736" y="81393"/>
                </a:lnTo>
                <a:lnTo>
                  <a:pt x="509942" y="113773"/>
                </a:lnTo>
                <a:lnTo>
                  <a:pt x="532891" y="150186"/>
                </a:lnTo>
                <a:lnTo>
                  <a:pt x="550002" y="190058"/>
                </a:lnTo>
                <a:lnTo>
                  <a:pt x="560695" y="232819"/>
                </a:lnTo>
                <a:lnTo>
                  <a:pt x="564389" y="277895"/>
                </a:lnTo>
                <a:lnTo>
                  <a:pt x="560695" y="322971"/>
                </a:lnTo>
                <a:lnTo>
                  <a:pt x="550002" y="365731"/>
                </a:lnTo>
                <a:lnTo>
                  <a:pt x="532891" y="405604"/>
                </a:lnTo>
                <a:lnTo>
                  <a:pt x="509942" y="442017"/>
                </a:lnTo>
                <a:lnTo>
                  <a:pt x="481736" y="474397"/>
                </a:lnTo>
                <a:lnTo>
                  <a:pt x="448854" y="502173"/>
                </a:lnTo>
                <a:lnTo>
                  <a:pt x="411879" y="524773"/>
                </a:lnTo>
                <a:lnTo>
                  <a:pt x="371389" y="541624"/>
                </a:lnTo>
                <a:lnTo>
                  <a:pt x="327967" y="552154"/>
                </a:lnTo>
                <a:lnTo>
                  <a:pt x="282194" y="555791"/>
                </a:lnTo>
                <a:lnTo>
                  <a:pt x="236420" y="552154"/>
                </a:lnTo>
                <a:lnTo>
                  <a:pt x="192999" y="541624"/>
                </a:lnTo>
                <a:lnTo>
                  <a:pt x="152509" y="524773"/>
                </a:lnTo>
                <a:lnTo>
                  <a:pt x="115534" y="502173"/>
                </a:lnTo>
                <a:lnTo>
                  <a:pt x="82652" y="474397"/>
                </a:lnTo>
                <a:lnTo>
                  <a:pt x="54447" y="442017"/>
                </a:lnTo>
                <a:lnTo>
                  <a:pt x="31498" y="405604"/>
                </a:lnTo>
                <a:lnTo>
                  <a:pt x="14386" y="365731"/>
                </a:lnTo>
                <a:lnTo>
                  <a:pt x="3693" y="322971"/>
                </a:lnTo>
                <a:lnTo>
                  <a:pt x="0" y="27789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610" y="365034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23240" y="0"/>
                </a:moveTo>
                <a:lnTo>
                  <a:pt x="0" y="23698"/>
                </a:lnTo>
                <a:lnTo>
                  <a:pt x="192900" y="212966"/>
                </a:lnTo>
                <a:lnTo>
                  <a:pt x="0" y="402221"/>
                </a:lnTo>
                <a:lnTo>
                  <a:pt x="23240" y="425919"/>
                </a:lnTo>
                <a:lnTo>
                  <a:pt x="216598" y="236220"/>
                </a:lnTo>
                <a:lnTo>
                  <a:pt x="263998" y="236220"/>
                </a:lnTo>
                <a:lnTo>
                  <a:pt x="240296" y="212966"/>
                </a:lnTo>
                <a:lnTo>
                  <a:pt x="263996" y="189712"/>
                </a:lnTo>
                <a:lnTo>
                  <a:pt x="216598" y="189712"/>
                </a:lnTo>
                <a:lnTo>
                  <a:pt x="23240" y="0"/>
                </a:lnTo>
                <a:close/>
              </a:path>
              <a:path w="433704" h="426085">
                <a:moveTo>
                  <a:pt x="263998" y="236220"/>
                </a:moveTo>
                <a:lnTo>
                  <a:pt x="216598" y="236220"/>
                </a:lnTo>
                <a:lnTo>
                  <a:pt x="409955" y="425919"/>
                </a:lnTo>
                <a:lnTo>
                  <a:pt x="433197" y="402221"/>
                </a:lnTo>
                <a:lnTo>
                  <a:pt x="263998" y="236220"/>
                </a:lnTo>
                <a:close/>
              </a:path>
              <a:path w="433704" h="426085">
                <a:moveTo>
                  <a:pt x="409955" y="0"/>
                </a:moveTo>
                <a:lnTo>
                  <a:pt x="216598" y="189712"/>
                </a:lnTo>
                <a:lnTo>
                  <a:pt x="263996" y="189712"/>
                </a:lnTo>
                <a:lnTo>
                  <a:pt x="433197" y="23698"/>
                </a:lnTo>
                <a:lnTo>
                  <a:pt x="409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610" y="365035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0" y="23698"/>
                </a:moveTo>
                <a:lnTo>
                  <a:pt x="23249" y="0"/>
                </a:lnTo>
                <a:lnTo>
                  <a:pt x="216602" y="189705"/>
                </a:lnTo>
                <a:lnTo>
                  <a:pt x="409955" y="0"/>
                </a:lnTo>
                <a:lnTo>
                  <a:pt x="433204" y="23698"/>
                </a:lnTo>
                <a:lnTo>
                  <a:pt x="240303" y="212958"/>
                </a:lnTo>
                <a:lnTo>
                  <a:pt x="433204" y="402219"/>
                </a:lnTo>
                <a:lnTo>
                  <a:pt x="409955" y="425917"/>
                </a:lnTo>
                <a:lnTo>
                  <a:pt x="216602" y="236212"/>
                </a:lnTo>
                <a:lnTo>
                  <a:pt x="23249" y="425917"/>
                </a:lnTo>
                <a:lnTo>
                  <a:pt x="0" y="402219"/>
                </a:lnTo>
                <a:lnTo>
                  <a:pt x="192901" y="212958"/>
                </a:lnTo>
                <a:lnTo>
                  <a:pt x="0" y="236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976" y="489153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808" y="3659594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808" y="393630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810" y="365959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1"/>
                </a:lnTo>
                <a:lnTo>
                  <a:pt x="0" y="1307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810" y="3936303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3"/>
                </a:lnTo>
                <a:lnTo>
                  <a:pt x="0" y="1307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4541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675" y="2333661"/>
            <a:ext cx="3084590" cy="308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305" y="3002956"/>
            <a:ext cx="1843654" cy="184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1836431-5CF2-4732-8AAC-833682BCA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273360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5173317" y="608295"/>
            <a:ext cx="39928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Inception-v4: Resnet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Inception!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5089" y="1029481"/>
            <a:ext cx="145332" cy="38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0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91346" y="248696"/>
            <a:ext cx="1750060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VGG: Highest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memory,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most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34078" y="1298031"/>
            <a:ext cx="145332" cy="38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877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9393" y="174830"/>
            <a:ext cx="162983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</a:rPr>
              <a:t>GoogLeNet:  </a:t>
            </a:r>
            <a:r>
              <a:rPr sz="2133" dirty="0">
                <a:solidFill>
                  <a:srgbClr val="0000FF"/>
                </a:solidFill>
              </a:rPr>
              <a:t>most</a:t>
            </a:r>
            <a:r>
              <a:rPr sz="2133" spc="-127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efficient</a:t>
            </a:r>
            <a:endParaRPr sz="2133" dirty="0"/>
          </a:p>
        </p:txBody>
      </p:sp>
      <p:sp>
        <p:nvSpPr>
          <p:cNvPr id="6" name="object 6"/>
          <p:cNvSpPr/>
          <p:nvPr/>
        </p:nvSpPr>
        <p:spPr>
          <a:xfrm>
            <a:off x="6957186" y="945264"/>
            <a:ext cx="41487" cy="1286933"/>
          </a:xfrm>
          <a:custGeom>
            <a:avLst/>
            <a:gdLst/>
            <a:ahLst/>
            <a:cxnLst/>
            <a:rect l="l" t="t" r="r" b="b"/>
            <a:pathLst>
              <a:path w="31114" h="965200">
                <a:moveTo>
                  <a:pt x="30574" y="0"/>
                </a:moveTo>
                <a:lnTo>
                  <a:pt x="0" y="96485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02553" y="2217708"/>
            <a:ext cx="109265" cy="14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0229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9393" y="174829"/>
            <a:ext cx="3658447" cy="1014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AlexNet: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compute, still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memory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heavy, lower</a:t>
            </a:r>
            <a:r>
              <a:rPr sz="21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80353" y="1247098"/>
            <a:ext cx="117687" cy="2241973"/>
          </a:xfrm>
          <a:custGeom>
            <a:avLst/>
            <a:gdLst/>
            <a:ahLst/>
            <a:cxnLst/>
            <a:rect l="l" t="t" r="r" b="b"/>
            <a:pathLst>
              <a:path w="88264" h="1681480">
                <a:moveTo>
                  <a:pt x="88199" y="0"/>
                </a:moveTo>
                <a:lnTo>
                  <a:pt x="0" y="168104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825752" y="3473593"/>
            <a:ext cx="109165" cy="14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659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57584" y="1242198"/>
            <a:ext cx="387773" cy="258233"/>
          </a:xfrm>
          <a:custGeom>
            <a:avLst/>
            <a:gdLst/>
            <a:ahLst/>
            <a:cxnLst/>
            <a:rect l="l" t="t" r="r" b="b"/>
            <a:pathLst>
              <a:path w="290829" h="193675">
                <a:moveTo>
                  <a:pt x="0" y="0"/>
                </a:moveTo>
                <a:lnTo>
                  <a:pt x="290399" y="19367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7908818" y="1452833"/>
            <a:ext cx="144565" cy="124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810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627" y="1177325"/>
            <a:ext cx="11673899" cy="3930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32" y="354410"/>
            <a:ext cx="77944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Forward pass time and power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consumption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07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7" dirty="0">
                <a:solidFill>
                  <a:schemeClr val="bg1"/>
                </a:solidFill>
              </a:rPr>
              <a:t>Other architectures to</a:t>
            </a:r>
            <a:r>
              <a:rPr lang="en-SG" spc="-127" dirty="0">
                <a:solidFill>
                  <a:schemeClr val="bg1"/>
                </a:solidFill>
              </a:rPr>
              <a:t> </a:t>
            </a:r>
            <a:r>
              <a:rPr lang="en-SG" dirty="0">
                <a:solidFill>
                  <a:schemeClr val="bg1"/>
                </a:solidFill>
              </a:rPr>
              <a:t>know...</a:t>
            </a:r>
            <a:endParaRPr spc="-16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83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33" y="376551"/>
            <a:ext cx="57598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Network in Network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(NiN)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362339" y="1515320"/>
            <a:ext cx="4444188" cy="162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5275471" y="3510917"/>
            <a:ext cx="6562644" cy="196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357532" y="1035182"/>
            <a:ext cx="8619067" cy="5015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[Lin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dirty="0">
              <a:latin typeface="Times New Roman"/>
              <a:cs typeface="Times New Roman"/>
            </a:endParaRPr>
          </a:p>
          <a:p>
            <a:pPr marL="500367" marR="3755719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Mlpconv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 with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“micronetwork”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within each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 to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compute more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abstract  features for local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patches</a:t>
            </a:r>
            <a:endParaRPr sz="2400" dirty="0">
              <a:latin typeface="Arial"/>
              <a:cs typeface="Arial"/>
            </a:endParaRPr>
          </a:p>
          <a:p>
            <a:pPr marL="500367" marR="4178196" indent="-405543" algn="just">
              <a:lnSpc>
                <a:spcPct val="100699"/>
              </a:lnSpc>
              <a:buChar char="-"/>
              <a:tabLst>
                <a:tab pos="50121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Micronetwork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multilayer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perceptron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(FC,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i.e. 1x1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layers)</a:t>
            </a:r>
            <a:endParaRPr sz="2400" dirty="0">
              <a:latin typeface="Arial"/>
              <a:cs typeface="Arial"/>
            </a:endParaRPr>
          </a:p>
          <a:p>
            <a:pPr marL="500367" marR="4222221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Precursor to GoogLeNet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ResNet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“bottleneck”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500367" marR="4407636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Philosophical inspiration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 GoogLeNet</a:t>
            </a:r>
            <a:endParaRPr sz="2400" dirty="0">
              <a:latin typeface="Arial"/>
              <a:cs typeface="Arial"/>
            </a:endParaRPr>
          </a:p>
          <a:p>
            <a:pPr marL="4818260">
              <a:spcBef>
                <a:spcPts val="1320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Lin et al., 2014. Reproduced with</a:t>
            </a:r>
            <a:r>
              <a:rPr sz="1067" spc="-9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618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2"/>
            <a:ext cx="38218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85098" y="2102235"/>
            <a:ext cx="5451687" cy="262217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81182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Improved ResNet block design from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Creates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more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direct path for  propagating information throughout  network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(moves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activation to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 mapping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Gives better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2" y="677871"/>
            <a:ext cx="10271760" cy="10772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7" dirty="0">
                <a:latin typeface="Arial"/>
                <a:cs typeface="Arial"/>
              </a:rPr>
              <a:t>Identity </a:t>
            </a:r>
            <a:r>
              <a:rPr sz="4000" dirty="0">
                <a:latin typeface="Arial"/>
                <a:cs typeface="Arial"/>
              </a:rPr>
              <a:t>Mappings </a:t>
            </a:r>
            <a:r>
              <a:rPr sz="4000" spc="-7" dirty="0">
                <a:latin typeface="Arial"/>
                <a:cs typeface="Arial"/>
              </a:rPr>
              <a:t>in Deep Residual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 dirty="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867" i="1" spc="-7" dirty="0">
                <a:latin typeface="Arial"/>
                <a:cs typeface="Arial"/>
              </a:rPr>
              <a:t>[He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8999261" y="3857687"/>
            <a:ext cx="3149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6049" y="22079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7"/>
                </a:lnTo>
                <a:lnTo>
                  <a:pt x="133232" y="167510"/>
                </a:lnTo>
                <a:lnTo>
                  <a:pt x="95899" y="174362"/>
                </a:lnTo>
                <a:lnTo>
                  <a:pt x="58577" y="167510"/>
                </a:lnTo>
                <a:lnTo>
                  <a:pt x="28093" y="148827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31649" y="2260722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84149" y="23241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31649" y="23401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28515" y="4871474"/>
            <a:ext cx="255799" cy="4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50581" y="1970109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532285" y="2333881"/>
            <a:ext cx="1509607" cy="2827867"/>
          </a:xfrm>
          <a:custGeom>
            <a:avLst/>
            <a:gdLst/>
            <a:ahLst/>
            <a:cxnLst/>
            <a:rect l="l" t="t" r="r" b="b"/>
            <a:pathLst>
              <a:path w="1132204" h="2120900">
                <a:moveTo>
                  <a:pt x="1131697" y="2120680"/>
                </a:moveTo>
                <a:lnTo>
                  <a:pt x="1085832" y="2119525"/>
                </a:lnTo>
                <a:lnTo>
                  <a:pt x="1040039" y="2116101"/>
                </a:lnTo>
                <a:lnTo>
                  <a:pt x="994386" y="2110472"/>
                </a:lnTo>
                <a:lnTo>
                  <a:pt x="948938" y="2102700"/>
                </a:lnTo>
                <a:lnTo>
                  <a:pt x="903763" y="2092849"/>
                </a:lnTo>
                <a:lnTo>
                  <a:pt x="858927" y="2080981"/>
                </a:lnTo>
                <a:lnTo>
                  <a:pt x="814496" y="2067160"/>
                </a:lnTo>
                <a:lnTo>
                  <a:pt x="770536" y="2051449"/>
                </a:lnTo>
                <a:lnTo>
                  <a:pt x="727116" y="2033910"/>
                </a:lnTo>
                <a:lnTo>
                  <a:pt x="684300" y="2014607"/>
                </a:lnTo>
                <a:lnTo>
                  <a:pt x="642155" y="1993602"/>
                </a:lnTo>
                <a:lnTo>
                  <a:pt x="600749" y="1970959"/>
                </a:lnTo>
                <a:lnTo>
                  <a:pt x="560147" y="1946741"/>
                </a:lnTo>
                <a:lnTo>
                  <a:pt x="520416" y="1921010"/>
                </a:lnTo>
                <a:lnTo>
                  <a:pt x="481623" y="1893830"/>
                </a:lnTo>
                <a:lnTo>
                  <a:pt x="443834" y="1865264"/>
                </a:lnTo>
                <a:lnTo>
                  <a:pt x="407115" y="1835374"/>
                </a:lnTo>
                <a:lnTo>
                  <a:pt x="371533" y="1804224"/>
                </a:lnTo>
                <a:lnTo>
                  <a:pt x="337155" y="1771877"/>
                </a:lnTo>
                <a:lnTo>
                  <a:pt x="304047" y="1738396"/>
                </a:lnTo>
                <a:lnTo>
                  <a:pt x="272276" y="1703843"/>
                </a:lnTo>
                <a:lnTo>
                  <a:pt x="241908" y="1668282"/>
                </a:lnTo>
                <a:lnTo>
                  <a:pt x="213009" y="1631776"/>
                </a:lnTo>
                <a:lnTo>
                  <a:pt x="185647" y="1594388"/>
                </a:lnTo>
                <a:lnTo>
                  <a:pt x="159887" y="1556181"/>
                </a:lnTo>
                <a:lnTo>
                  <a:pt x="135797" y="1517217"/>
                </a:lnTo>
                <a:lnTo>
                  <a:pt x="113443" y="1477560"/>
                </a:lnTo>
                <a:lnTo>
                  <a:pt x="92890" y="1437273"/>
                </a:lnTo>
                <a:lnTo>
                  <a:pt x="74207" y="1396419"/>
                </a:lnTo>
                <a:lnTo>
                  <a:pt x="57459" y="1355061"/>
                </a:lnTo>
                <a:lnTo>
                  <a:pt x="42713" y="1313262"/>
                </a:lnTo>
                <a:lnTo>
                  <a:pt x="30035" y="1271085"/>
                </a:lnTo>
                <a:lnTo>
                  <a:pt x="19492" y="1228592"/>
                </a:lnTo>
                <a:lnTo>
                  <a:pt x="11150" y="1185848"/>
                </a:lnTo>
                <a:lnTo>
                  <a:pt x="5077" y="1142914"/>
                </a:lnTo>
                <a:lnTo>
                  <a:pt x="1338" y="1099855"/>
                </a:lnTo>
                <a:lnTo>
                  <a:pt x="0" y="1056732"/>
                </a:lnTo>
                <a:lnTo>
                  <a:pt x="1319" y="1009809"/>
                </a:lnTo>
                <a:lnTo>
                  <a:pt x="5474" y="962966"/>
                </a:lnTo>
                <a:lnTo>
                  <a:pt x="12380" y="916286"/>
                </a:lnTo>
                <a:lnTo>
                  <a:pt x="21949" y="869849"/>
                </a:lnTo>
                <a:lnTo>
                  <a:pt x="34097" y="823736"/>
                </a:lnTo>
                <a:lnTo>
                  <a:pt x="48736" y="778029"/>
                </a:lnTo>
                <a:lnTo>
                  <a:pt x="65780" y="732809"/>
                </a:lnTo>
                <a:lnTo>
                  <a:pt x="85144" y="688157"/>
                </a:lnTo>
                <a:lnTo>
                  <a:pt x="106740" y="644155"/>
                </a:lnTo>
                <a:lnTo>
                  <a:pt x="130483" y="600884"/>
                </a:lnTo>
                <a:lnTo>
                  <a:pt x="156287" y="558425"/>
                </a:lnTo>
                <a:lnTo>
                  <a:pt x="184064" y="516859"/>
                </a:lnTo>
                <a:lnTo>
                  <a:pt x="213730" y="476267"/>
                </a:lnTo>
                <a:lnTo>
                  <a:pt x="245198" y="436731"/>
                </a:lnTo>
                <a:lnTo>
                  <a:pt x="278381" y="398333"/>
                </a:lnTo>
                <a:lnTo>
                  <a:pt x="313193" y="361152"/>
                </a:lnTo>
                <a:lnTo>
                  <a:pt x="349549" y="325271"/>
                </a:lnTo>
                <a:lnTo>
                  <a:pt x="385228" y="292650"/>
                </a:lnTo>
                <a:lnTo>
                  <a:pt x="422135" y="261329"/>
                </a:lnTo>
                <a:lnTo>
                  <a:pt x="460197" y="231375"/>
                </a:lnTo>
                <a:lnTo>
                  <a:pt x="499340" y="202859"/>
                </a:lnTo>
                <a:lnTo>
                  <a:pt x="539494" y="175847"/>
                </a:lnTo>
                <a:lnTo>
                  <a:pt x="580584" y="150409"/>
                </a:lnTo>
                <a:lnTo>
                  <a:pt x="622538" y="126612"/>
                </a:lnTo>
                <a:lnTo>
                  <a:pt x="665283" y="104526"/>
                </a:lnTo>
                <a:lnTo>
                  <a:pt x="708748" y="84219"/>
                </a:lnTo>
                <a:lnTo>
                  <a:pt x="758403" y="63585"/>
                </a:lnTo>
                <a:lnTo>
                  <a:pt x="808782" y="45387"/>
                </a:lnTo>
                <a:lnTo>
                  <a:pt x="859776" y="29721"/>
                </a:lnTo>
                <a:lnTo>
                  <a:pt x="911273" y="16684"/>
                </a:lnTo>
                <a:lnTo>
                  <a:pt x="950169" y="8692"/>
                </a:lnTo>
                <a:lnTo>
                  <a:pt x="989248" y="2274"/>
                </a:lnTo>
                <a:lnTo>
                  <a:pt x="1002322" y="492"/>
                </a:lnTo>
                <a:lnTo>
                  <a:pt x="100622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858582" y="2279312"/>
            <a:ext cx="143065" cy="10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156615" y="41550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046907" y="3472305"/>
            <a:ext cx="2201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56615" y="37486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56615" y="33422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0" y="43217"/>
                </a:lnTo>
                <a:lnTo>
                  <a:pt x="15724" y="0"/>
                </a:lnTo>
                <a:lnTo>
                  <a:pt x="31449" y="4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15724" y="0"/>
                </a:lnTo>
                <a:lnTo>
                  <a:pt x="0" y="43217"/>
                </a:lnTo>
                <a:lnTo>
                  <a:pt x="31449" y="432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8984590" y="3074770"/>
            <a:ext cx="3598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9007123" y="2668371"/>
            <a:ext cx="3149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 txBox="1"/>
          <p:nvPr/>
        </p:nvSpPr>
        <p:spPr>
          <a:xfrm>
            <a:off x="8976729" y="4264087"/>
            <a:ext cx="3598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 txBox="1"/>
          <p:nvPr/>
        </p:nvSpPr>
        <p:spPr>
          <a:xfrm>
            <a:off x="9046907" y="4670486"/>
            <a:ext cx="2201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56615" y="45614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156615" y="29358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156615" y="25294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18017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2"/>
            <a:ext cx="38218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43231" y="2090742"/>
            <a:ext cx="5562600" cy="337199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239489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 important factor, not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User wider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blocks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(F x k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instead 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 each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layer)</a:t>
            </a:r>
            <a:endParaRPr sz="2400" dirty="0">
              <a:latin typeface="Arial"/>
              <a:cs typeface="Arial"/>
            </a:endParaRPr>
          </a:p>
          <a:p>
            <a:pPr marL="422476" marR="507141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50-layer wide ResNet outperforms  152-layer original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985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Increasing width instead of depth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more computationally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(parallelizable)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3" y="677871"/>
            <a:ext cx="5561753" cy="10772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13" dirty="0">
                <a:latin typeface="Arial"/>
                <a:cs typeface="Arial"/>
              </a:rPr>
              <a:t>Wide </a:t>
            </a:r>
            <a:r>
              <a:rPr sz="4000" spc="-7" dirty="0">
                <a:latin typeface="Arial"/>
                <a:cs typeface="Arial"/>
              </a:rPr>
              <a:t>Residual</a:t>
            </a:r>
            <a:r>
              <a:rPr sz="4000" spc="-113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 dirty="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867" i="1" spc="-7" dirty="0">
                <a:latin typeface="Arial"/>
                <a:cs typeface="Arial"/>
              </a:rPr>
              <a:t>[Zagoruyko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7657" y="4663977"/>
            <a:ext cx="2125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Basic </a:t>
            </a:r>
            <a:r>
              <a:rPr sz="1867" dirty="0">
                <a:latin typeface="Arial"/>
                <a:cs typeface="Arial"/>
              </a:rPr>
              <a:t>residual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4419" y="466397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Wide </a:t>
            </a:r>
            <a:r>
              <a:rPr sz="1867" dirty="0">
                <a:latin typeface="Arial"/>
                <a:cs typeface="Arial"/>
              </a:rPr>
              <a:t>residual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1719" y="3514792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6911719" y="3514793"/>
            <a:ext cx="1154853" cy="30514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33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33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33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33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11852" y="2783564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6911852" y="2783565"/>
            <a:ext cx="1154853" cy="30514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33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33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33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33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89117" y="3274610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3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0" y="43227"/>
                </a:lnTo>
                <a:lnTo>
                  <a:pt x="15724" y="0"/>
                </a:lnTo>
                <a:lnTo>
                  <a:pt x="31474" y="4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15724" y="0"/>
                </a:lnTo>
                <a:lnTo>
                  <a:pt x="0" y="43227"/>
                </a:lnTo>
                <a:lnTo>
                  <a:pt x="31474" y="4322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325085" y="2180486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466851" y="22551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399719" y="2344828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466851" y="23673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489251" y="2585365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7394218" y="3941742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7489151" y="1968659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571318" y="2365058"/>
            <a:ext cx="854287" cy="1963420"/>
          </a:xfrm>
          <a:custGeom>
            <a:avLst/>
            <a:gdLst/>
            <a:ahLst/>
            <a:cxnLst/>
            <a:rect l="l" t="t" r="r" b="b"/>
            <a:pathLst>
              <a:path w="640714" h="1472564">
                <a:moveTo>
                  <a:pt x="0" y="1472399"/>
                </a:moveTo>
                <a:lnTo>
                  <a:pt x="41754" y="1470320"/>
                </a:lnTo>
                <a:lnTo>
                  <a:pt x="83343" y="1464207"/>
                </a:lnTo>
                <a:lnTo>
                  <a:pt x="124610" y="1454241"/>
                </a:lnTo>
                <a:lnTo>
                  <a:pt x="165399" y="1440608"/>
                </a:lnTo>
                <a:lnTo>
                  <a:pt x="205551" y="1423490"/>
                </a:lnTo>
                <a:lnTo>
                  <a:pt x="244911" y="1403070"/>
                </a:lnTo>
                <a:lnTo>
                  <a:pt x="283321" y="1379533"/>
                </a:lnTo>
                <a:lnTo>
                  <a:pt x="320624" y="1353060"/>
                </a:lnTo>
                <a:lnTo>
                  <a:pt x="356663" y="1323837"/>
                </a:lnTo>
                <a:lnTo>
                  <a:pt x="391283" y="1292046"/>
                </a:lnTo>
                <a:lnTo>
                  <a:pt x="424325" y="1257871"/>
                </a:lnTo>
                <a:lnTo>
                  <a:pt x="455632" y="1221495"/>
                </a:lnTo>
                <a:lnTo>
                  <a:pt x="485048" y="1183101"/>
                </a:lnTo>
                <a:lnTo>
                  <a:pt x="512417" y="1142873"/>
                </a:lnTo>
                <a:lnTo>
                  <a:pt x="537580" y="1100994"/>
                </a:lnTo>
                <a:lnTo>
                  <a:pt x="560381" y="1057649"/>
                </a:lnTo>
                <a:lnTo>
                  <a:pt x="580663" y="1013019"/>
                </a:lnTo>
                <a:lnTo>
                  <a:pt x="598270" y="967289"/>
                </a:lnTo>
                <a:lnTo>
                  <a:pt x="613043" y="920642"/>
                </a:lnTo>
                <a:lnTo>
                  <a:pt x="624828" y="873261"/>
                </a:lnTo>
                <a:lnTo>
                  <a:pt x="633465" y="825330"/>
                </a:lnTo>
                <a:lnTo>
                  <a:pt x="638799" y="777032"/>
                </a:lnTo>
                <a:lnTo>
                  <a:pt x="640673" y="728551"/>
                </a:lnTo>
                <a:lnTo>
                  <a:pt x="638822" y="677867"/>
                </a:lnTo>
                <a:lnTo>
                  <a:pt x="633198" y="627394"/>
                </a:lnTo>
                <a:lnTo>
                  <a:pt x="623981" y="577340"/>
                </a:lnTo>
                <a:lnTo>
                  <a:pt x="611351" y="527914"/>
                </a:lnTo>
                <a:lnTo>
                  <a:pt x="595488" y="479328"/>
                </a:lnTo>
                <a:lnTo>
                  <a:pt x="576574" y="431789"/>
                </a:lnTo>
                <a:lnTo>
                  <a:pt x="554787" y="385508"/>
                </a:lnTo>
                <a:lnTo>
                  <a:pt x="530309" y="340694"/>
                </a:lnTo>
                <a:lnTo>
                  <a:pt x="503318" y="297556"/>
                </a:lnTo>
                <a:lnTo>
                  <a:pt x="473997" y="256305"/>
                </a:lnTo>
                <a:lnTo>
                  <a:pt x="442524" y="217149"/>
                </a:lnTo>
                <a:lnTo>
                  <a:pt x="405625" y="176749"/>
                </a:lnTo>
                <a:lnTo>
                  <a:pt x="366578" y="139417"/>
                </a:lnTo>
                <a:lnTo>
                  <a:pt x="325623" y="105432"/>
                </a:lnTo>
                <a:lnTo>
                  <a:pt x="283000" y="75074"/>
                </a:lnTo>
                <a:lnTo>
                  <a:pt x="238949" y="48622"/>
                </a:lnTo>
                <a:lnTo>
                  <a:pt x="182255" y="21471"/>
                </a:lnTo>
                <a:lnTo>
                  <a:pt x="124174" y="1404"/>
                </a:lnTo>
                <a:lnTo>
                  <a:pt x="118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03018" y="2310781"/>
            <a:ext cx="145265" cy="10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8892450" y="3499859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8892448" y="3499859"/>
            <a:ext cx="2257213" cy="31211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3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467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467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467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467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886548" y="2768627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 txBox="1"/>
          <p:nvPr/>
        </p:nvSpPr>
        <p:spPr>
          <a:xfrm>
            <a:off x="8886548" y="2768627"/>
            <a:ext cx="2257213" cy="31211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3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467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467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467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467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16279" y="3259647"/>
            <a:ext cx="5080" cy="240453"/>
          </a:xfrm>
          <a:custGeom>
            <a:avLst/>
            <a:gdLst/>
            <a:ahLst/>
            <a:cxnLst/>
            <a:rect l="l" t="t" r="r" b="b"/>
            <a:pathLst>
              <a:path w="3809" h="180339">
                <a:moveTo>
                  <a:pt x="3424" y="1801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14"/>
                </a:moveTo>
                <a:lnTo>
                  <a:pt x="14924" y="0"/>
                </a:lnTo>
                <a:lnTo>
                  <a:pt x="31474" y="42919"/>
                </a:lnTo>
                <a:lnTo>
                  <a:pt x="0" y="43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19"/>
                </a:moveTo>
                <a:lnTo>
                  <a:pt x="14924" y="0"/>
                </a:lnTo>
                <a:lnTo>
                  <a:pt x="0" y="43514"/>
                </a:lnTo>
                <a:lnTo>
                  <a:pt x="31474" y="429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9853780" y="2165553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5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24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995580" y="22402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928447" y="232989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995580" y="23524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10014946" y="2570422"/>
            <a:ext cx="2540" cy="198967"/>
          </a:xfrm>
          <a:custGeom>
            <a:avLst/>
            <a:gdLst/>
            <a:ahLst/>
            <a:cxnLst/>
            <a:rect l="l" t="t" r="r" b="b"/>
            <a:pathLst>
              <a:path w="1904" h="149225">
                <a:moveTo>
                  <a:pt x="0" y="148654"/>
                </a:moveTo>
                <a:lnTo>
                  <a:pt x="17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0" y="43039"/>
                </a:lnTo>
                <a:lnTo>
                  <a:pt x="16249" y="0"/>
                </a:lnTo>
                <a:lnTo>
                  <a:pt x="31474" y="43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16249" y="0"/>
                </a:lnTo>
                <a:lnTo>
                  <a:pt x="0" y="43039"/>
                </a:lnTo>
                <a:lnTo>
                  <a:pt x="31474" y="4340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922947" y="3926809"/>
            <a:ext cx="189799" cy="48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10017845" y="1953726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10100046" y="2335951"/>
            <a:ext cx="1637453" cy="1977813"/>
          </a:xfrm>
          <a:custGeom>
            <a:avLst/>
            <a:gdLst/>
            <a:ahLst/>
            <a:cxnLst/>
            <a:rect l="l" t="t" r="r" b="b"/>
            <a:pathLst>
              <a:path w="1228090" h="1483360">
                <a:moveTo>
                  <a:pt x="0" y="1483029"/>
                </a:moveTo>
                <a:lnTo>
                  <a:pt x="55782" y="1482015"/>
                </a:lnTo>
                <a:lnTo>
                  <a:pt x="111424" y="1479013"/>
                </a:lnTo>
                <a:lnTo>
                  <a:pt x="166826" y="1474087"/>
                </a:lnTo>
                <a:lnTo>
                  <a:pt x="221889" y="1467298"/>
                </a:lnTo>
                <a:lnTo>
                  <a:pt x="276516" y="1458708"/>
                </a:lnTo>
                <a:lnTo>
                  <a:pt x="330606" y="1448379"/>
                </a:lnTo>
                <a:lnTo>
                  <a:pt x="384063" y="1436374"/>
                </a:lnTo>
                <a:lnTo>
                  <a:pt x="436786" y="1422754"/>
                </a:lnTo>
                <a:lnTo>
                  <a:pt x="488678" y="1407582"/>
                </a:lnTo>
                <a:lnTo>
                  <a:pt x="539639" y="1390920"/>
                </a:lnTo>
                <a:lnTo>
                  <a:pt x="589571" y="1372829"/>
                </a:lnTo>
                <a:lnTo>
                  <a:pt x="638376" y="1353372"/>
                </a:lnTo>
                <a:lnTo>
                  <a:pt x="685955" y="1332611"/>
                </a:lnTo>
                <a:lnTo>
                  <a:pt x="732208" y="1310609"/>
                </a:lnTo>
                <a:lnTo>
                  <a:pt x="777038" y="1287426"/>
                </a:lnTo>
                <a:lnTo>
                  <a:pt x="820346" y="1263126"/>
                </a:lnTo>
                <a:lnTo>
                  <a:pt x="862032" y="1237770"/>
                </a:lnTo>
                <a:lnTo>
                  <a:pt x="902000" y="1211420"/>
                </a:lnTo>
                <a:lnTo>
                  <a:pt x="940148" y="1184139"/>
                </a:lnTo>
                <a:lnTo>
                  <a:pt x="976380" y="1155989"/>
                </a:lnTo>
                <a:lnTo>
                  <a:pt x="1010597" y="1127031"/>
                </a:lnTo>
                <a:lnTo>
                  <a:pt x="1042699" y="1097328"/>
                </a:lnTo>
                <a:lnTo>
                  <a:pt x="1072589" y="1066942"/>
                </a:lnTo>
                <a:lnTo>
                  <a:pt x="1100167" y="1035936"/>
                </a:lnTo>
                <a:lnTo>
                  <a:pt x="1125334" y="1004370"/>
                </a:lnTo>
                <a:lnTo>
                  <a:pt x="1147993" y="972307"/>
                </a:lnTo>
                <a:lnTo>
                  <a:pt x="1168045" y="939810"/>
                </a:lnTo>
                <a:lnTo>
                  <a:pt x="1199931" y="873760"/>
                </a:lnTo>
                <a:lnTo>
                  <a:pt x="1220203" y="806716"/>
                </a:lnTo>
                <a:lnTo>
                  <a:pt x="1228072" y="739176"/>
                </a:lnTo>
                <a:lnTo>
                  <a:pt x="1226339" y="696282"/>
                </a:lnTo>
                <a:lnTo>
                  <a:pt x="1219501" y="653516"/>
                </a:lnTo>
                <a:lnTo>
                  <a:pt x="1207764" y="611004"/>
                </a:lnTo>
                <a:lnTo>
                  <a:pt x="1191336" y="568872"/>
                </a:lnTo>
                <a:lnTo>
                  <a:pt x="1170423" y="527249"/>
                </a:lnTo>
                <a:lnTo>
                  <a:pt x="1145232" y="486260"/>
                </a:lnTo>
                <a:lnTo>
                  <a:pt x="1115971" y="446033"/>
                </a:lnTo>
                <a:lnTo>
                  <a:pt x="1082845" y="406695"/>
                </a:lnTo>
                <a:lnTo>
                  <a:pt x="1046062" y="368373"/>
                </a:lnTo>
                <a:lnTo>
                  <a:pt x="1005829" y="331193"/>
                </a:lnTo>
                <a:lnTo>
                  <a:pt x="962353" y="295283"/>
                </a:lnTo>
                <a:lnTo>
                  <a:pt x="915840" y="260769"/>
                </a:lnTo>
                <a:lnTo>
                  <a:pt x="866498" y="227779"/>
                </a:lnTo>
                <a:lnTo>
                  <a:pt x="824467" y="202185"/>
                </a:lnTo>
                <a:lnTo>
                  <a:pt x="780817" y="177748"/>
                </a:lnTo>
                <a:lnTo>
                  <a:pt x="735660" y="154536"/>
                </a:lnTo>
                <a:lnTo>
                  <a:pt x="689104" y="132619"/>
                </a:lnTo>
                <a:lnTo>
                  <a:pt x="641262" y="112064"/>
                </a:lnTo>
                <a:lnTo>
                  <a:pt x="592244" y="92939"/>
                </a:lnTo>
                <a:lnTo>
                  <a:pt x="542161" y="75312"/>
                </a:lnTo>
                <a:lnTo>
                  <a:pt x="491124" y="59252"/>
                </a:lnTo>
                <a:lnTo>
                  <a:pt x="439237" y="44825"/>
                </a:lnTo>
                <a:lnTo>
                  <a:pt x="386624" y="32101"/>
                </a:lnTo>
                <a:lnTo>
                  <a:pt x="333392" y="21148"/>
                </a:lnTo>
                <a:lnTo>
                  <a:pt x="279649" y="12034"/>
                </a:lnTo>
                <a:lnTo>
                  <a:pt x="239065" y="6446"/>
                </a:lnTo>
                <a:lnTo>
                  <a:pt x="198324" y="1959"/>
                </a:lnTo>
                <a:lnTo>
                  <a:pt x="184699" y="714"/>
                </a:lnTo>
                <a:lnTo>
                  <a:pt x="17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10206846" y="2281333"/>
            <a:ext cx="142265" cy="109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06838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51&quot;&gt;&lt;property id=&quot;20148&quot; value=&quot;5&quot;/&gt;&lt;property id=&quot;20300&quot; value=&quot;Slide 14 - &amp;quot;CNNs for Classification: ImageNet&amp;quot;&quot;/&gt;&lt;property id=&quot;20307&quot; value=&quot;304&quot;/&gt;&lt;/object&gt;&lt;object type=&quot;3&quot; unique_id=&quot;10052&quot;&gt;&lt;property id=&quot;20148&quot; value=&quot;5&quot;/&gt;&lt;property id=&quot;20300&quot; value=&quot;Slide 15 - &amp;quot;ImageNet Dataset&amp;quot;&quot;/&gt;&lt;property id=&quot;20307&quot; value=&quot;305&quot;/&gt;&lt;/object&gt;&lt;object type=&quot;3&quot; unique_id=&quot;10053&quot;&gt;&lt;property id=&quot;20148&quot; value=&quot;5&quot;/&gt;&lt;property id=&quot;20300&quot; value=&quot;Slide 16 - &amp;quot;ImageNet Challenge&amp;quot;&quot;/&gt;&lt;property id=&quot;20307&quot; value=&quot;306&quot;/&gt;&lt;/object&gt;&lt;object type=&quot;3&quot; unique_id=&quot;10054&quot;&gt;&lt;property id=&quot;20148&quot; value=&quot;5&quot;/&gt;&lt;property id=&quot;20300&quot; value=&quot;Slide 17 - &amp;quot;ImageNet Challenge: Classification Task&amp;quot;&quot;/&gt;&lt;property id=&quot;20307&quot; value=&quot;307&quot;/&gt;&lt;/object&gt;&lt;object type=&quot;3&quot; unique_id=&quot;10055&quot;&gt;&lt;property id=&quot;20148&quot; value=&quot;5&quot;/&gt;&lt;property id=&quot;20300&quot; value=&quot;Slide 18 - &amp;quot;ImageNet Challenge: Classification Task&amp;quot;&quot;/&gt;&lt;property id=&quot;20307&quot; value=&quot;308&quot;/&gt;&lt;/object&gt;&lt;object type=&quot;3&quot; unique_id=&quot;10056&quot;&gt;&lt;property id=&quot;20148&quot; value=&quot;5&quot;/&gt;&lt;property id=&quot;20300&quot; value=&quot;Slide 19 - &amp;quot;An Architecture for Many Applications&amp;quot;&quot;/&gt;&lt;property id=&quot;20307&quot; value=&quot;309&quot;/&gt;&lt;/object&gt;&lt;object type=&quot;3&quot; unique_id=&quot;10057&quot;&gt;&lt;property id=&quot;20148&quot; value=&quot;5&quot;/&gt;&lt;property id=&quot;20300&quot; value=&quot;Slide 20 - &amp;quot;An Architecture for Many Applications&amp;quot;&quot;/&gt;&lt;property id=&quot;20307&quot; value=&quot;310&quot;/&gt;&lt;/object&gt;&lt;object type=&quot;3&quot; unique_id=&quot;19564&quot;&gt;&lt;property id=&quot;20148&quot; value=&quot;5&quot;/&gt;&lt;property id=&quot;20300&quot; value=&quot;Slide 22 - &amp;quot;Case Study: AlexNet&amp;#x0D;[Krizhevsky et al. 2012]&amp;quot;&quot;/&gt;&lt;property id=&quot;20307&quot; value=&quot;361&quot;/&gt;&lt;/object&gt;&lt;object type=&quot;3&quot; unique_id=&quot;19565&quot;&gt;&lt;property id=&quot;20148&quot; value=&quot;5&quot;/&gt;&lt;property id=&quot;20300&quot; value=&quot;Slide 23 - &amp;quot;Case Study: AlexNet&amp;#x0D;[Krizhevsky et al. 2012]&amp;quot;&quot;/&gt;&lt;property id=&quot;20307&quot; value=&quot;362&quot;/&gt;&lt;/object&gt;&lt;object type=&quot;3&quot; unique_id=&quot;19566&quot;&gt;&lt;property id=&quot;20148&quot; value=&quot;5&quot;/&gt;&lt;property id=&quot;20300&quot; value=&quot;Slide 24 - &amp;quot;Case Study: AlexNet&amp;#x0D;[Krizhevsky et al. 2012]&amp;quot;&quot;/&gt;&lt;property id=&quot;20307&quot; value=&quot;363&quot;/&gt;&lt;/object&gt;&lt;object type=&quot;3&quot; unique_id=&quot;19568&quot;&gt;&lt;property id=&quot;20148&quot; value=&quot;5&quot;/&gt;&lt;property id=&quot;20300&quot; value=&quot;Slide 25 - &amp;quot;Case Study: AlexNet&amp;#x0D;[Krizhevsky et al. 2012]&amp;quot;&quot;/&gt;&lt;property id=&quot;20307&quot; value=&quot;365&quot;/&gt;&lt;/object&gt;&lt;object type=&quot;3&quot; unique_id=&quot;19569&quot;&gt;&lt;property id=&quot;20148&quot; value=&quot;5&quot;/&gt;&lt;property id=&quot;20300&quot; value=&quot;Slide 26 - &amp;quot;Case Study: AlexNet&amp;#x0D;[Krizhevsky et al. 2012]&amp;quot;&quot;/&gt;&lt;property id=&quot;20307&quot; value=&quot;366&quot;/&gt;&lt;/object&gt;&lt;object type=&quot;3&quot; unique_id=&quot;19571&quot;&gt;&lt;property id=&quot;20148&quot; value=&quot;5&quot;/&gt;&lt;property id=&quot;20300&quot; value=&quot;Slide 27 - &amp;quot;Case Study: AlexNet&amp;#x0D;[Krizhevsky et al. 2012]&amp;quot;&quot;/&gt;&lt;property id=&quot;20307&quot; value=&quot;368&quot;/&gt;&lt;/object&gt;&lt;object type=&quot;3&quot; unique_id=&quot;19572&quot;&gt;&lt;property id=&quot;20148&quot; value=&quot;5&quot;/&gt;&lt;property id=&quot;20300&quot; value=&quot;Slide 28 - &amp;quot;Case Study: AlexNet&amp;#x0D;[Krizhevsky et al. 2012]&amp;quot;&quot;/&gt;&lt;property id=&quot;20307&quot; value=&quot;369&quot;/&gt;&lt;/object&gt;&lt;object type=&quot;3&quot; unique_id=&quot;19573&quot;&gt;&lt;property id=&quot;20148&quot; value=&quot;5&quot;/&gt;&lt;property id=&quot;20300&quot; value=&quot;Slide 29 - &amp;quot;Case Study: AlexNet&amp;#x0D;[Krizhevsky et al. 2012]&amp;quot;&quot;/&gt;&lt;property id=&quot;20307&quot; value=&quot;370&quot;/&gt;&lt;/object&gt;&lt;object type=&quot;3&quot; unique_id=&quot;19574&quot;&gt;&lt;property id=&quot;20148&quot; value=&quot;5&quot;/&gt;&lt;property id=&quot;20300&quot; value=&quot;Slide 30 - &amp;quot;Case Study: AlexNet&amp;#x0D;[Krizhevsky et al. 2012]&amp;quot;&quot;/&gt;&lt;property id=&quot;20307&quot; value=&quot;371&quot;/&gt;&lt;/object&gt;&lt;object type=&quot;3&quot; unique_id=&quot;19577&quot;&gt;&lt;property id=&quot;20148&quot; value=&quot;5&quot;/&gt;&lt;property id=&quot;20300&quot; value=&quot;Slide 31&quot;/&gt;&lt;property id=&quot;20307&quot; value=&quot;374&quot;/&gt;&lt;/object&gt;&lt;object type=&quot;3&quot; unique_id=&quot;19578&quot;&gt;&lt;property id=&quot;20148&quot; value=&quot;5&quot;/&gt;&lt;property id=&quot;20300&quot; value=&quot;Slide 32 - &amp;quot;ImageNet Large Scale Visual Recognition Challenge (ILSVRC) winners&amp;quot;&quot;/&gt;&lt;property id=&quot;20307&quot; value=&quot;375&quot;/&gt;&lt;/object&gt;&lt;object type=&quot;3&quot; unique_id=&quot;19579&quot;&gt;&lt;property id=&quot;20148&quot; value=&quot;5&quot;/&gt;&lt;property id=&quot;20300&quot; value=&quot;Slide 34 - &amp;quot;ZFNet&amp;quot;&quot;/&gt;&lt;property id=&quot;20307&quot; value=&quot;376&quot;/&gt;&lt;/object&gt;&lt;object type=&quot;3&quot; unique_id=&quot;19580&quot;&gt;&lt;property id=&quot;20148&quot; value=&quot;5&quot;/&gt;&lt;property id=&quot;20300&quot; value=&quot;Slide 35&quot;/&gt;&lt;property id=&quot;20307&quot; value=&quot;377&quot;/&gt;&lt;/object&gt;&lt;object type=&quot;3&quot; unique_id=&quot;19581&quot;&gt;&lt;property id=&quot;20148&quot; value=&quot;5&quot;/&gt;&lt;property id=&quot;20300&quot; value=&quot;Slide 37 - &amp;quot;Case Study: VGGNet&amp;#x0D;[Simonyan and Zisserman, 2014]&amp;quot;&quot;/&gt;&lt;property id=&quot;20307&quot; value=&quot;378&quot;/&gt;&lt;/object&gt;&lt;object type=&quot;3&quot; unique_id=&quot;19582&quot;&gt;&lt;property id=&quot;20148&quot; value=&quot;5&quot;/&gt;&lt;property id=&quot;20300&quot; value=&quot;Slide 38&quot;/&gt;&lt;property id=&quot;20307&quot; value=&quot;379&quot;/&gt;&lt;/object&gt;&lt;object type=&quot;3&quot; unique_id=&quot;19583&quot;&gt;&lt;property id=&quot;20148&quot; value=&quot;5&quot;/&gt;&lt;property id=&quot;20300&quot; value=&quot;Slide 39 - &amp;quot;Case Study: VGGNet&amp;#x0D;[Simonyan and Zisserman, 2014]&amp;quot;&quot;/&gt;&lt;property id=&quot;20307&quot; value=&quot;380&quot;/&gt;&lt;/object&gt;&lt;object type=&quot;3&quot; unique_id=&quot;19585&quot;&gt;&lt;property id=&quot;20148&quot; value=&quot;5&quot;/&gt;&lt;property id=&quot;20300&quot; value=&quot;Slide 40&quot;/&gt;&lt;property id=&quot;20307&quot; value=&quot;382&quot;/&gt;&lt;/object&gt;&lt;object type=&quot;3&quot; unique_id=&quot;19587&quot;&gt;&lt;property id=&quot;20148&quot; value=&quot;5&quot;/&gt;&lt;property id=&quot;20300&quot; value=&quot;Slide 41&quot;/&gt;&lt;property id=&quot;20307&quot; value=&quot;384&quot;/&gt;&lt;/object&gt;&lt;object type=&quot;3&quot; unique_id=&quot;19590&quot;&gt;&lt;property id=&quot;20148&quot; value=&quot;5&quot;/&gt;&lt;property id=&quot;20300&quot; value=&quot;Slide 42&quot;/&gt;&lt;property id=&quot;20307&quot; value=&quot;387&quot;/&gt;&lt;/object&gt;&lt;object type=&quot;3&quot; unique_id=&quot;19591&quot;&gt;&lt;property id=&quot;20148&quot; value=&quot;5&quot;/&gt;&lt;property id=&quot;20300&quot; value=&quot;Slide 43&quot;/&gt;&lt;property id=&quot;20307&quot; value=&quot;388&quot;/&gt;&lt;/object&gt;&lt;object type=&quot;3&quot; unique_id=&quot;19592&quot;&gt;&lt;property id=&quot;20148&quot; value=&quot;5&quot;/&gt;&lt;property id=&quot;20300&quot; value=&quot;Slide 45 - &amp;quot;Case Study: GoogLeNet&amp;#x0D;[Szegedy et al., 2014]&amp;quot;&quot;/&gt;&lt;property id=&quot;20307&quot; value=&quot;389&quot;/&gt;&lt;/object&gt;&lt;object type=&quot;3&quot; unique_id=&quot;19593&quot;&gt;&lt;property id=&quot;20148&quot; value=&quot;5&quot;/&gt;&lt;property id=&quot;20300&quot; value=&quot;Slide 46 - &amp;quot;Case Study: GoogLeNet&amp;#x0D;[Szegedy et al., 2014]&amp;quot;&quot;/&gt;&lt;property id=&quot;20307&quot; value=&quot;390&quot;/&gt;&lt;/object&gt;&lt;object type=&quot;3&quot; unique_id=&quot;19594&quot;&gt;&lt;property id=&quot;20148&quot; value=&quot;5&quot;/&gt;&lt;property id=&quot;20300&quot; value=&quot;Slide 47 - &amp;quot;Case Study: GoogLeNet&amp;#x0D;[Szegedy et al., 2014]&amp;quot;&quot;/&gt;&lt;property id=&quot;20307&quot; value=&quot;391&quot;/&gt;&lt;/object&gt;&lt;object type=&quot;3&quot; unique_id=&quot;19595&quot;&gt;&lt;property id=&quot;20148&quot; value=&quot;5&quot;/&gt;&lt;property id=&quot;20300&quot; value=&quot;Slide 48 - &amp;quot;Case Study: GoogLeNet&amp;#x0D;[Szegedy et al., 2014]&amp;quot;&quot;/&gt;&lt;property id=&quot;20307&quot; value=&quot;392&quot;/&gt;&lt;/object&gt;&lt;object type=&quot;3&quot; unique_id=&quot;19598&quot;&gt;&lt;property id=&quot;20148&quot; value=&quot;5&quot;/&gt;&lt;property id=&quot;20300&quot; value=&quot;Slide 49 - &amp;quot;Case Study: GoogLeNet&amp;quot;&quot;/&gt;&lt;property id=&quot;20307&quot; value=&quot;395&quot;/&gt;&lt;/object&gt;&lt;object type=&quot;3&quot; unique_id=&quot;19600&quot;&gt;&lt;property id=&quot;20148&quot; value=&quot;5&quot;/&gt;&lt;property id=&quot;20300&quot; value=&quot;Slide 50 - &amp;quot;Case Study: GoogLeNet&amp;quot;&quot;/&gt;&lt;property id=&quot;20307&quot; value=&quot;397&quot;/&gt;&lt;/object&gt;&lt;object type=&quot;3&quot; unique_id=&quot;19602&quot;&gt;&lt;property id=&quot;20148&quot; value=&quot;5&quot;/&gt;&lt;property id=&quot;20300&quot; value=&quot;Slide 51 - &amp;quot;Case Study: GoogLeNet&amp;quot;&quot;/&gt;&lt;property id=&quot;20307&quot; value=&quot;399&quot;/&gt;&lt;/object&gt;&lt;object type=&quot;3&quot; unique_id=&quot;19603&quot;&gt;&lt;property id=&quot;20148&quot; value=&quot;5&quot;/&gt;&lt;property id=&quot;20300&quot; value=&quot;Slide 52 - &amp;quot;Case Study: GoogLeNet&amp;quot;&quot;/&gt;&lt;property id=&quot;20307&quot; value=&quot;400&quot;/&gt;&lt;/object&gt;&lt;object type=&quot;3&quot; unique_id=&quot;19604&quot;&gt;&lt;property id=&quot;20148&quot; value=&quot;5&quot;/&gt;&lt;property id=&quot;20300&quot; value=&quot;Slide 53 - &amp;quot;Case Study: GoogLeNet&amp;quot;&quot;/&gt;&lt;property id=&quot;20307&quot; value=&quot;401&quot;/&gt;&lt;/object&gt;&lt;object type=&quot;3&quot; unique_id=&quot;19605&quot;&gt;&lt;property id=&quot;20148&quot; value=&quot;5&quot;/&gt;&lt;property id=&quot;20300&quot; value=&quot;Slide 54 - &amp;quot;Case Study: GoogLeNet&amp;quot;&quot;/&gt;&lt;property id=&quot;20307&quot; value=&quot;402&quot;/&gt;&lt;/object&gt;&lt;object type=&quot;3&quot; unique_id=&quot;19606&quot;&gt;&lt;property id=&quot;20148&quot; value=&quot;5&quot;/&gt;&lt;property id=&quot;20300&quot; value=&quot;Slide 55 - &amp;quot;Reminder: 1x1 convolutions&amp;quot;&quot;/&gt;&lt;property id=&quot;20307&quot; value=&quot;403&quot;/&gt;&lt;/object&gt;&lt;object type=&quot;3&quot; unique_id=&quot;19607&quot;&gt;&lt;property id=&quot;20148&quot; value=&quot;5&quot;/&gt;&lt;property id=&quot;20300&quot; value=&quot;Slide 56 - &amp;quot;Reminder: 1x1 convolutions&amp;quot;&quot;/&gt;&lt;property id=&quot;20307&quot; value=&quot;404&quot;/&gt;&lt;/object&gt;&lt;object type=&quot;3&quot; unique_id=&quot;19608&quot;&gt;&lt;property id=&quot;20148&quot; value=&quot;5&quot;/&gt;&lt;property id=&quot;20300&quot; value=&quot;Slide 57&quot;/&gt;&lt;property id=&quot;20307&quot; value=&quot;405&quot;/&gt;&lt;/object&gt;&lt;object type=&quot;3&quot; unique_id=&quot;19609&quot;&gt;&lt;property id=&quot;20148&quot; value=&quot;5&quot;/&gt;&lt;property id=&quot;20300&quot; value=&quot;Slide 58 - &amp;quot;Case Study: GoogLeNet&amp;#x0D;[Szegedy et al., 2014]&amp;quot;&quot;/&gt;&lt;property id=&quot;20307&quot; value=&quot;406&quot;/&gt;&lt;/object&gt;&lt;object type=&quot;3&quot; unique_id=&quot;19610&quot;&gt;&lt;property id=&quot;20148&quot; value=&quot;5&quot;/&gt;&lt;property id=&quot;20300&quot; value=&quot;Slide 59 - &amp;quot;Case Study: GoogLeNet&amp;#x0D;[Szegedy et al., 2014]&amp;quot;&quot;/&gt;&lt;property id=&quot;20307&quot; value=&quot;407&quot;/&gt;&lt;/object&gt;&lt;object type=&quot;3&quot; unique_id=&quot;19611&quot;&gt;&lt;property id=&quot;20148&quot; value=&quot;5&quot;/&gt;&lt;property id=&quot;20300&quot; value=&quot;Slide 60 - &amp;quot;Case Study: GoogLeNet&amp;#x0D;[Szegedy et al., 2014]&amp;quot;&quot;/&gt;&lt;property id=&quot;20307&quot; value=&quot;408&quot;/&gt;&lt;/object&gt;&lt;object type=&quot;3&quot; unique_id=&quot;19612&quot;&gt;&lt;property id=&quot;20148&quot; value=&quot;5&quot;/&gt;&lt;property id=&quot;20300&quot; value=&quot;Slide 61 - &amp;quot;Case Study: GoogLeNet&amp;#x0D;[Szegedy et al., 2014]&amp;quot;&quot;/&gt;&lt;property id=&quot;20307&quot; value=&quot;409&quot;/&gt;&lt;/object&gt;&lt;object type=&quot;3&quot; unique_id=&quot;19613&quot;&gt;&lt;property id=&quot;20148&quot; value=&quot;5&quot;/&gt;&lt;property id=&quot;20300&quot; value=&quot;Slide 62 - &amp;quot;Case Study: GoogLeNet&amp;#x0D;[Szegedy et al., 2014]&amp;quot;&quot;/&gt;&lt;property id=&quot;20307&quot; value=&quot;410&quot;/&gt;&lt;/object&gt;&lt;object type=&quot;3&quot; unique_id=&quot;19614&quot;&gt;&lt;property id=&quot;20148&quot; value=&quot;5&quot;/&gt;&lt;property id=&quot;20300&quot; value=&quot;Slide 63 - &amp;quot;Case Study: GoogLeNet&amp;#x0D;[Szegedy et al., 2014]&amp;quot;&quot;/&gt;&lt;property id=&quot;20307&quot; value=&quot;411&quot;/&gt;&lt;/object&gt;&lt;object type=&quot;3&quot; unique_id=&quot;19615&quot;&gt;&lt;property id=&quot;20148&quot; value=&quot;5&quot;/&gt;&lt;property id=&quot;20300&quot; value=&quot;Slide 64 - &amp;quot;Case Study: GoogLeNet&amp;#x0D;[Szegedy et al., 2014]&amp;quot;&quot;/&gt;&lt;property id=&quot;20307&quot; value=&quot;412&quot;/&gt;&lt;/object&gt;&lt;object type=&quot;3&quot; unique_id=&quot;19616&quot;&gt;&lt;property id=&quot;20148&quot; value=&quot;5&quot;/&gt;&lt;property id=&quot;20300&quot; value=&quot;Slide 65 - &amp;quot;Case Study: GoogLeNet&amp;#x0D;[Szegedy et al., 2014]&amp;quot;&quot;/&gt;&lt;property id=&quot;20307&quot; value=&quot;413&quot;/&gt;&lt;/object&gt;&lt;object type=&quot;3&quot; unique_id=&quot;19617&quot;&gt;&lt;property id=&quot;20148&quot; value=&quot;5&quot;/&gt;&lt;property id=&quot;20300&quot; value=&quot;Slide 66 - &amp;quot;Case Study: GoogLeNet&amp;#x0D;[Szegedy et al., 2014]&amp;quot;&quot;/&gt;&lt;property id=&quot;20307&quot; value=&quot;414&quot;/&gt;&lt;/object&gt;&lt;object type=&quot;3&quot; unique_id=&quot;19618&quot;&gt;&lt;property id=&quot;20148&quot; value=&quot;5&quot;/&gt;&lt;property id=&quot;20300&quot; value=&quot;Slide 67 - &amp;quot;Case Study: GoogLeNet&amp;#x0D;[Szegedy et al., 2014]&amp;quot;&quot;/&gt;&lt;property id=&quot;20307&quot; value=&quot;415&quot;/&gt;&lt;/object&gt;&lt;object type=&quot;3&quot; unique_id=&quot;19619&quot;&gt;&lt;property id=&quot;20148&quot; value=&quot;5&quot;/&gt;&lt;property id=&quot;20300&quot; value=&quot;Slide 68&quot;/&gt;&lt;property id=&quot;20307&quot; value=&quot;416&quot;/&gt;&lt;/object&gt;&lt;object type=&quot;3&quot; unique_id=&quot;19620&quot;&gt;&lt;property id=&quot;20148&quot; value=&quot;5&quot;/&gt;&lt;property id=&quot;20300&quot; value=&quot;Slide 70 - &amp;quot;Case Study: ResNet&amp;#x0D;[He et al., 2015]&amp;quot;&quot;/&gt;&lt;property id=&quot;20307&quot; value=&quot;417&quot;/&gt;&lt;/object&gt;&lt;object type=&quot;3&quot; unique_id=&quot;19621&quot;&gt;&lt;property id=&quot;20148&quot; value=&quot;5&quot;/&gt;&lt;property id=&quot;20300&quot; value=&quot;Slide 71&quot;/&gt;&lt;property id=&quot;20307&quot; value=&quot;418&quot;/&gt;&lt;/object&gt;&lt;object type=&quot;3&quot; unique_id=&quot;19622&quot;&gt;&lt;property id=&quot;20148&quot; value=&quot;5&quot;/&gt;&lt;property id=&quot;20300&quot; value=&quot;Slide 72 - &amp;quot;Case Study: ResNet&amp;#x0D;[He et al., 2015]&amp;quot;&quot;/&gt;&lt;property id=&quot;20307&quot; value=&quot;419&quot;/&gt;&lt;/object&gt;&lt;object type=&quot;3&quot; unique_id=&quot;19623&quot;&gt;&lt;property id=&quot;20148&quot; value=&quot;5&quot;/&gt;&lt;property id=&quot;20300&quot; value=&quot;Slide 73 - &amp;quot;Case Study: ResNet&amp;#x0D;[He et al., 2015]&amp;quot;&quot;/&gt;&lt;property id=&quot;20307&quot; value=&quot;420&quot;/&gt;&lt;/object&gt;&lt;object type=&quot;3&quot; unique_id=&quot;19624&quot;&gt;&lt;property id=&quot;20148&quot; value=&quot;5&quot;/&gt;&lt;property id=&quot;20300&quot; value=&quot;Slide 74&quot;/&gt;&lt;property id=&quot;20307&quot; value=&quot;421&quot;/&gt;&lt;/object&gt;&lt;object type=&quot;3&quot; unique_id=&quot;19625&quot;&gt;&lt;property id=&quot;20148&quot; value=&quot;5&quot;/&gt;&lt;property id=&quot;20300&quot; value=&quot;Slide 75 - &amp;quot;Case Study: ResNet&amp;#x0D;[He et al., 2015]&amp;quot;&quot;/&gt;&lt;property id=&quot;20307&quot; value=&quot;422&quot;/&gt;&lt;/object&gt;&lt;object type=&quot;3&quot; unique_id=&quot;19627&quot;&gt;&lt;property id=&quot;20148&quot; value=&quot;5&quot;/&gt;&lt;property id=&quot;20300&quot; value=&quot;Slide 76 - &amp;quot;Case Study: ResNet&amp;#x0D;[He et al., 2015]&amp;quot;&quot;/&gt;&lt;property id=&quot;20307&quot; value=&quot;424&quot;/&gt;&lt;/object&gt;&lt;object type=&quot;3&quot; unique_id=&quot;19628&quot;&gt;&lt;property id=&quot;20148&quot; value=&quot;5&quot;/&gt;&lt;property id=&quot;20300&quot; value=&quot;Slide 77 - &amp;quot;Case Study: ResNet&amp;#x0D;[He et al., 2015]&amp;quot;&quot;/&gt;&lt;property id=&quot;20307&quot; value=&quot;425&quot;/&gt;&lt;/object&gt;&lt;object type=&quot;3&quot; unique_id=&quot;19629&quot;&gt;&lt;property id=&quot;20148&quot; value=&quot;5&quot;/&gt;&lt;property id=&quot;20300&quot; value=&quot;Slide 78 - &amp;quot;Case Study: ResNet&amp;#x0D;[He et al., 2015]&amp;quot;&quot;/&gt;&lt;property id=&quot;20307&quot; value=&quot;426&quot;/&gt;&lt;/object&gt;&lt;object type=&quot;3&quot; unique_id=&quot;19630&quot;&gt;&lt;property id=&quot;20148&quot; value=&quot;5&quot;/&gt;&lt;property id=&quot;20300&quot; value=&quot;Slide 79 - &amp;quot;Case Study: ResNet&amp;#x0D;[He et al., 2015]&amp;quot;&quot;/&gt;&lt;property id=&quot;20307&quot; value=&quot;427&quot;/&gt;&lt;/object&gt;&lt;object type=&quot;3&quot; unique_id=&quot;19631&quot;&gt;&lt;property id=&quot;20148&quot; value=&quot;5&quot;/&gt;&lt;property id=&quot;20300&quot; value=&quot;Slide 80 - &amp;quot;Case Study: ResNet&amp;#x0D;[He et al., 2015]&amp;quot;&quot;/&gt;&lt;property id=&quot;20307&quot; value=&quot;428&quot;/&gt;&lt;/object&gt;&lt;object type=&quot;3&quot; unique_id=&quot;19632&quot;&gt;&lt;property id=&quot;20148&quot; value=&quot;5&quot;/&gt;&lt;property id=&quot;20300&quot; value=&quot;Slide 81 - &amp;quot;Case Study: ResNet&amp;#x0D;[He et al., 2015]&amp;quot;&quot;/&gt;&lt;property id=&quot;20307&quot; value=&quot;429&quot;/&gt;&lt;/object&gt;&lt;object type=&quot;3&quot; unique_id=&quot;19633&quot;&gt;&lt;property id=&quot;20148&quot; value=&quot;5&quot;/&gt;&lt;property id=&quot;20300&quot; value=&quot;Slide 82 - &amp;quot;Case Study: ResNet&amp;#x0D;[He et al., 2015]&amp;quot;&quot;/&gt;&lt;property id=&quot;20307&quot; value=&quot;430&quot;/&gt;&lt;/object&gt;&lt;object type=&quot;3&quot; unique_id=&quot;19634&quot;&gt;&lt;property id=&quot;20148&quot; value=&quot;5&quot;/&gt;&lt;property id=&quot;20300&quot; value=&quot;Slide 83 - &amp;quot;Case Study: ResNet&amp;#x0D;[He et al., 2015]&amp;quot;&quot;/&gt;&lt;property id=&quot;20307&quot; value=&quot;431&quot;/&gt;&lt;/object&gt;&lt;object type=&quot;3&quot; unique_id=&quot;19635&quot;&gt;&lt;property id=&quot;20148&quot; value=&quot;5&quot;/&gt;&lt;property id=&quot;20300&quot; value=&quot;Slide 84 - &amp;quot;Case Study: ResNet&amp;#x0D;[He et al., 2015]&amp;quot;&quot;/&gt;&lt;property id=&quot;20307&quot; value=&quot;432&quot;/&gt;&lt;/object&gt;&lt;object type=&quot;3&quot; unique_id=&quot;19636&quot;&gt;&lt;property id=&quot;20148&quot; value=&quot;5&quot;/&gt;&lt;property id=&quot;20300&quot; value=&quot;Slide 85 - &amp;quot;Case Study: ResNet&amp;#x0D;[He et al., 2015]&amp;quot;&quot;/&gt;&lt;property id=&quot;20307&quot; value=&quot;433&quot;/&gt;&lt;/object&gt;&lt;object type=&quot;3&quot; unique_id=&quot;19637&quot;&gt;&lt;property id=&quot;20148&quot; value=&quot;5&quot;/&gt;&lt;property id=&quot;20300&quot; value=&quot;Slide 86 - &amp;quot;Case Study: ResNet&amp;#x0D;[He et al., 2015]&amp;quot;&quot;/&gt;&lt;property id=&quot;20307&quot; value=&quot;434&quot;/&gt;&lt;/object&gt;&lt;object type=&quot;3&quot; unique_id=&quot;19638&quot;&gt;&lt;property id=&quot;20148&quot; value=&quot;5&quot;/&gt;&lt;property id=&quot;20300&quot; value=&quot;Slide 87 - &amp;quot;ImageNet Large Scale Visual Recognition Challenge (ILSVRC) winners&amp;quot;&quot;/&gt;&lt;property id=&quot;20307&quot; value=&quot;435&quot;/&gt;&lt;/object&gt;&lt;object type=&quot;3&quot; unique_id=&quot;19639&quot;&gt;&lt;property id=&quot;20148&quot; value=&quot;5&quot;/&gt;&lt;property id=&quot;20300&quot; value=&quot;Slide 89 - &amp;quot;Comparing complexity...&amp;quot;&quot;/&gt;&lt;property id=&quot;20307&quot; value=&quot;436&quot;/&gt;&lt;/object&gt;&lt;object type=&quot;3&quot; unique_id=&quot;19640&quot;&gt;&lt;property id=&quot;20148&quot; value=&quot;5&quot;/&gt;&lt;property id=&quot;20300&quot; value=&quot;Slide 90 - &amp;quot;Comparing complexity...&amp;quot;&quot;/&gt;&lt;property id=&quot;20307&quot; value=&quot;437&quot;/&gt;&lt;/object&gt;&lt;object type=&quot;3&quot; unique_id=&quot;19641&quot;&gt;&lt;property id=&quot;20148&quot; value=&quot;5&quot;/&gt;&lt;property id=&quot;20300&quot; value=&quot;Slide 91&quot;/&gt;&lt;property id=&quot;20307&quot; value=&quot;438&quot;/&gt;&lt;/object&gt;&lt;object type=&quot;3&quot; unique_id=&quot;19642&quot;&gt;&lt;property id=&quot;20148&quot; value=&quot;5&quot;/&gt;&lt;property id=&quot;20300&quot; value=&quot;Slide 92 - &amp;quot;GoogLeNet:  most efficient&amp;quot;&quot;/&gt;&lt;property id=&quot;20307&quot; value=&quot;439&quot;/&gt;&lt;/object&gt;&lt;object type=&quot;3&quot; unique_id=&quot;19643&quot;&gt;&lt;property id=&quot;20148&quot; value=&quot;5&quot;/&gt;&lt;property id=&quot;20300&quot; value=&quot;Slide 93&quot;/&gt;&lt;property id=&quot;20307&quot; value=&quot;440&quot;/&gt;&lt;/object&gt;&lt;object type=&quot;3&quot; unique_id=&quot;19644&quot;&gt;&lt;property id=&quot;20148&quot; value=&quot;5&quot;/&gt;&lt;property id=&quot;20300&quot; value=&quot;Slide 94&quot;/&gt;&lt;property id=&quot;20307&quot; value=&quot;441&quot;/&gt;&lt;/object&gt;&lt;object type=&quot;3&quot; unique_id=&quot;19645&quot;&gt;&lt;property id=&quot;20148&quot; value=&quot;5&quot;/&gt;&lt;property id=&quot;20300&quot; value=&quot;Slide 95 - &amp;quot;Forward pass time and power consumption&amp;quot;&quot;/&gt;&lt;property id=&quot;20307&quot; value=&quot;442&quot;/&gt;&lt;/object&gt;&lt;object type=&quot;3&quot; unique_id=&quot;19647&quot;&gt;&lt;property id=&quot;20148&quot; value=&quot;5&quot;/&gt;&lt;property id=&quot;20300&quot; value=&quot;Slide 97 - &amp;quot;Network in Network (NiN)&amp;quot;&quot;/&gt;&lt;property id=&quot;20307&quot; value=&quot;444&quot;/&gt;&lt;/object&gt;&lt;object type=&quot;3&quot; unique_id=&quot;19648&quot;&gt;&lt;property id=&quot;20148&quot; value=&quot;5&quot;/&gt;&lt;property id=&quot;20300&quot; value=&quot;Slide 98 - &amp;quot;Improving ResNets...&amp;quot;&quot;/&gt;&lt;property id=&quot;20307&quot; value=&quot;445&quot;/&gt;&lt;/object&gt;&lt;object type=&quot;3&quot; unique_id=&quot;19649&quot;&gt;&lt;property id=&quot;20148&quot; value=&quot;5&quot;/&gt;&lt;property id=&quot;20300&quot; value=&quot;Slide 99 - &amp;quot;Improving ResNets...&amp;quot;&quot;/&gt;&lt;property id=&quot;20307&quot; value=&quot;446&quot;/&gt;&lt;/object&gt;&lt;object type=&quot;3&quot; unique_id=&quot;19650&quot;&gt;&lt;property id=&quot;20148&quot; value=&quot;5&quot;/&gt;&lt;property id=&quot;20300&quot; value=&quot;Slide 100 - &amp;quot;Improving ResNets...&amp;#x0D;Aggregated Residual Transformations for Deep&amp;quot;&quot;/&gt;&lt;property id=&quot;20307&quot; value=&quot;447&quot;/&gt;&lt;/object&gt;&lt;object type=&quot;3&quot; unique_id=&quot;19651&quot;&gt;&lt;property id=&quot;20148&quot; value=&quot;5&quot;/&gt;&lt;property id=&quot;20300&quot; value=&quot;Slide 101 - &amp;quot;Improving ResNets...&amp;#x0D;Deep Networks with Stochastic Depth&amp;quot;&quot;/&gt;&lt;property id=&quot;20307&quot; value=&quot;448&quot;/&gt;&lt;/object&gt;&lt;object type=&quot;3&quot; unique_id=&quot;19652&quot;&gt;&lt;property id=&quot;20148&quot; value=&quot;5&quot;/&gt;&lt;property id=&quot;20300&quot; value=&quot;Slide 102 - &amp;quot;Beyond ResNets...&amp;quot;&quot;/&gt;&lt;property id=&quot;20307&quot; value=&quot;449&quot;/&gt;&lt;/object&gt;&lt;object type=&quot;3&quot; unique_id=&quot;19653&quot;&gt;&lt;property id=&quot;20148&quot; value=&quot;5&quot;/&gt;&lt;property id=&quot;20300&quot; value=&quot;Slide 103 - &amp;quot;Beyond ResNets...&amp;quot;&quot;/&gt;&lt;property id=&quot;20307&quot; value=&quot;450&quot;/&gt;&lt;/object&gt;&lt;object type=&quot;3&quot; unique_id=&quot;19654&quot;&gt;&lt;property id=&quot;20148&quot; value=&quot;5&quot;/&gt;&lt;property id=&quot;20300&quot; value=&quot;Slide 104 - &amp;quot;Efficient networks...&amp;quot;&quot;/&gt;&lt;property id=&quot;20307&quot; value=&quot;451&quot;/&gt;&lt;/object&gt;&lt;object type=&quot;3&quot; unique_id=&quot;19655&quot;&gt;&lt;property id=&quot;20148&quot; value=&quot;5&quot;/&gt;&lt;property id=&quot;20300&quot; value=&quot;Slide 106 - &amp;quot;Summary: CNN Architectures&amp;quot;&quot;/&gt;&lt;property id=&quot;20307&quot; value=&quot;452&quot;/&gt;&lt;/object&gt;&lt;object type=&quot;3&quot; unique_id=&quot;19657&quot;&gt;&lt;property id=&quot;20148&quot; value=&quot;5&quot;/&gt;&lt;property id=&quot;20300&quot; value=&quot;Slide 105&quot;/&gt;&lt;property id=&quot;20307&quot; value=&quot;360&quot;/&gt;&lt;/object&gt;&lt;object type=&quot;3&quot; unique_id=&quot;19659&quot;&gt;&lt;property id=&quot;20148&quot; value=&quot;5&quot;/&gt;&lt;property id=&quot;20300&quot; value=&quot;Slide 21 - &amp;quot;Case Study: AlexNet&amp;quot;&quot;/&gt;&lt;property id=&quot;20307&quot; value=&quot;453&quot;/&gt;&lt;/object&gt;&lt;object type=&quot;3&quot; unique_id=&quot;19660&quot;&gt;&lt;property id=&quot;20148&quot; value=&quot;5&quot;/&gt;&lt;property id=&quot;20300&quot; value=&quot;Slide 33 - &amp;quot;Case Study: ZFNet&amp;quot;&quot;/&gt;&lt;property id=&quot;20307&quot; value=&quot;454&quot;/&gt;&lt;/object&gt;&lt;object type=&quot;3&quot; unique_id=&quot;19661&quot;&gt;&lt;property id=&quot;20148&quot; value=&quot;5&quot;/&gt;&lt;property id=&quot;20300&quot; value=&quot;Slide 36 - &amp;quot;Case Study: VGG&amp;quot;&quot;/&gt;&lt;property id=&quot;20307&quot; value=&quot;455&quot;/&gt;&lt;/object&gt;&lt;object type=&quot;3&quot; unique_id=&quot;19662&quot;&gt;&lt;property id=&quot;20148&quot; value=&quot;5&quot;/&gt;&lt;property id=&quot;20300&quot; value=&quot;Slide 44 - &amp;quot;Case Study: GoogLeNet&amp;quot;&quot;/&gt;&lt;property id=&quot;20307&quot; value=&quot;456&quot;/&gt;&lt;/object&gt;&lt;object type=&quot;3&quot; unique_id=&quot;19663&quot;&gt;&lt;property id=&quot;20148&quot; value=&quot;5&quot;/&gt;&lt;property id=&quot;20300&quot; value=&quot;Slide 69 - &amp;quot;Case Study: ResNet&amp;quot;&quot;/&gt;&lt;property id=&quot;20307&quot; value=&quot;457&quot;/&gt;&lt;/object&gt;&lt;object type=&quot;3&quot; unique_id=&quot;19664&quot;&gt;&lt;property id=&quot;20148&quot; value=&quot;5&quot;/&gt;&lt;property id=&quot;20300&quot; value=&quot;Slide 88 - &amp;quot;Comparisons&amp;quot;&quot;/&gt;&lt;property id=&quot;20307&quot; value=&quot;458&quot;/&gt;&lt;/object&gt;&lt;object type=&quot;3&quot; unique_id=&quot;19665&quot;&gt;&lt;property id=&quot;20148&quot; value=&quot;5&quot;/&gt;&lt;property id=&quot;20300&quot; value=&quot;Slide 96 - &amp;quot;Other architectures to know...&amp;quot;&quot;/&gt;&lt;property id=&quot;20307&quot; value=&quot;459&quot;/&gt;&lt;/object&gt;&lt;object type=&quot;3&quot; unique_id=&quot;22864&quot;&gt;&lt;property id=&quot;20148&quot; value=&quot;5&quot;/&gt;&lt;property id=&quot;20300&quot; value=&quot;Slide 2 - &amp;quot;CNNs for Classification&amp;quot;&quot;/&gt;&lt;property id=&quot;20307&quot; value=&quot;473&quot;/&gt;&lt;/object&gt;&lt;object type=&quot;3&quot; unique_id=&quot;22865&quot;&gt;&lt;property id=&quot;20148&quot; value=&quot;5&quot;/&gt;&lt;property id=&quot;20300&quot; value=&quot;Slide 3 - &amp;quot;Convolution Layer&amp;quot;&quot;/&gt;&lt;property id=&quot;20307&quot; value=&quot;461&quot;/&gt;&lt;/object&gt;&lt;object type=&quot;3&quot; unique_id=&quot;22866&quot;&gt;&lt;property id=&quot;20148&quot; value=&quot;5&quot;/&gt;&lt;property id=&quot;20300&quot; value=&quot;Slide 4 - &amp;quot;Convolution Layer&amp;quot;&quot;/&gt;&lt;property id=&quot;20307&quot; value=&quot;462&quot;/&gt;&lt;/object&gt;&lt;object type=&quot;3&quot; unique_id=&quot;22867&quot;&gt;&lt;property id=&quot;20148&quot; value=&quot;5&quot;/&gt;&lt;property id=&quot;20300&quot; value=&quot;Slide 5 - &amp;quot;Convolution Layer&amp;quot;&quot;/&gt;&lt;property id=&quot;20307&quot; value=&quot;463&quot;/&gt;&lt;/object&gt;&lt;object type=&quot;3&quot; unique_id=&quot;22868&quot;&gt;&lt;property id=&quot;20148&quot; value=&quot;5&quot;/&gt;&lt;property id=&quot;20300&quot; value=&quot;Slide 6 - &amp;quot;Convolution Layer&amp;quot;&quot;/&gt;&lt;property id=&quot;20307&quot; value=&quot;464&quot;/&gt;&lt;/object&gt;&lt;object type=&quot;3&quot; unique_id=&quot;22869&quot;&gt;&lt;property id=&quot;20148&quot; value=&quot;5&quot;/&gt;&lt;property id=&quot;20300&quot; value=&quot;Slide 7 - &amp;quot;Convolution Layer&amp;quot;&quot;/&gt;&lt;property id=&quot;20307&quot; value=&quot;465&quot;/&gt;&lt;/object&gt;&lt;object type=&quot;3&quot; unique_id=&quot;22870&quot;&gt;&lt;property id=&quot;20148&quot; value=&quot;5&quot;/&gt;&lt;property id=&quot;20300&quot; value=&quot;Slide 8 - &amp;quot;Convolution Layer&amp;quot;&quot;/&gt;&lt;property id=&quot;20307&quot; value=&quot;466&quot;/&gt;&lt;/object&gt;&lt;object type=&quot;3&quot; unique_id=&quot;22871&quot;&gt;&lt;property id=&quot;20148&quot; value=&quot;5&quot;/&gt;&lt;property id=&quot;20300&quot; value=&quot;Slide 9 - &amp;quot;Convolution Layer&amp;quot;&quot;/&gt;&lt;property id=&quot;20307&quot; value=&quot;467&quot;/&gt;&lt;/object&gt;&lt;object type=&quot;3&quot; unique_id=&quot;22872&quot;&gt;&lt;property id=&quot;20148&quot; value=&quot;5&quot;/&gt;&lt;property id=&quot;20300&quot; value=&quot;Slide 10 - &amp;quot;Convolution Layer&amp;quot;&quot;/&gt;&lt;property id=&quot;20307&quot; value=&quot;468&quot;/&gt;&lt;/object&gt;&lt;object type=&quot;3&quot; unique_id=&quot;22873&quot;&gt;&lt;property id=&quot;20148&quot; value=&quot;5&quot;/&gt;&lt;property id=&quot;20300&quot; value=&quot;Slide 11 - &amp;quot;Convolution Layer&amp;quot;&quot;/&gt;&lt;property id=&quot;20307&quot; value=&quot;469&quot;/&gt;&lt;/object&gt;&lt;object type=&quot;3&quot; unique_id=&quot;22874&quot;&gt;&lt;property id=&quot;20148&quot; value=&quot;5&quot;/&gt;&lt;property id=&quot;20300&quot; value=&quot;Slide 12 - &amp;quot;Convolution Layer&amp;quot;&quot;/&gt;&lt;property id=&quot;20307&quot; value=&quot;470&quot;/&gt;&lt;/object&gt;&lt;object type=&quot;3&quot; unique_id=&quot;22875&quot;&gt;&lt;property id=&quot;20148&quot; value=&quot;5&quot;/&gt;&lt;property id=&quot;20300&quot; value=&quot;Slide 13 - &amp;quot;Pooling layer&amp;quot;&quot;/&gt;&lt;property id=&quot;20307&quot; value=&quot;47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</TotalTime>
  <Words>7175</Words>
  <Application>Microsoft Office PowerPoint</Application>
  <PresentationFormat>Widescreen</PresentationFormat>
  <Paragraphs>1567</Paragraphs>
  <Slides>106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Times New Roman</vt:lpstr>
      <vt:lpstr>Trebuchet MS</vt:lpstr>
      <vt:lpstr>Office Theme</vt:lpstr>
      <vt:lpstr>PowerPoint Presentation</vt:lpstr>
      <vt:lpstr>CNNs for Classification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CNNs for Classification: ImageNet</vt:lpstr>
      <vt:lpstr>ImageNet Dataset</vt:lpstr>
      <vt:lpstr>ImageNet Challenge</vt:lpstr>
      <vt:lpstr>ImageNet Challenge: Classification Task</vt:lpstr>
      <vt:lpstr>ImageNet Challenge: Classification Task</vt:lpstr>
      <vt:lpstr>An Architecture for Many Applications</vt:lpstr>
      <vt:lpstr>An Architecture for Many Applications</vt:lpstr>
      <vt:lpstr>Case Study: AlexNet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PowerPoint Presentation</vt:lpstr>
      <vt:lpstr>ImageNet Large Scale Visual Recognition Challenge (ILSVRC) winners</vt:lpstr>
      <vt:lpstr>Case Study: ZFNet</vt:lpstr>
      <vt:lpstr>ZFNet</vt:lpstr>
      <vt:lpstr>PowerPoint Presentation</vt:lpstr>
      <vt:lpstr>Case Study: VGG</vt:lpstr>
      <vt:lpstr>Case Study: VGGNet [Simonyan and Zisserman, 2014]</vt:lpstr>
      <vt:lpstr>PowerPoint Presentation</vt:lpstr>
      <vt:lpstr>Case Study: VGGNet [Simonyan and Zisserman, 2014]</vt:lpstr>
      <vt:lpstr>PowerPoint Presentation</vt:lpstr>
      <vt:lpstr>PowerPoint Presentation</vt:lpstr>
      <vt:lpstr>PowerPoint Presentation</vt:lpstr>
      <vt:lpstr>PowerPoint Presentation</vt:lpstr>
      <vt:lpstr>Case Study: GoogLeNet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Reminder: 1x1 convolutions</vt:lpstr>
      <vt:lpstr>Reminder: 1x1 convolutions</vt:lpstr>
      <vt:lpstr>PowerPoint Presentation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PowerPoint Presentation</vt:lpstr>
      <vt:lpstr>Case Study: ResNet</vt:lpstr>
      <vt:lpstr>Case Study: ResNet [He et al., 2015]</vt:lpstr>
      <vt:lpstr>PowerPoint Presentation</vt:lpstr>
      <vt:lpstr>Case Study: ResNet [He et al., 2015]</vt:lpstr>
      <vt:lpstr>Case Study: ResNet [He et al., 2015]</vt:lpstr>
      <vt:lpstr>PowerPoint Presentation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ImageNet Large Scale Visual Recognition Challenge (ILSVRC) winners</vt:lpstr>
      <vt:lpstr>Comparisons</vt:lpstr>
      <vt:lpstr>Comparing complexity...</vt:lpstr>
      <vt:lpstr>Comparing complexity...</vt:lpstr>
      <vt:lpstr>PowerPoint Presentation</vt:lpstr>
      <vt:lpstr>GoogLeNet:  most efficient</vt:lpstr>
      <vt:lpstr>PowerPoint Presentation</vt:lpstr>
      <vt:lpstr>PowerPoint Presentation</vt:lpstr>
      <vt:lpstr>Forward pass time and power consumption</vt:lpstr>
      <vt:lpstr>Other architectures to know...</vt:lpstr>
      <vt:lpstr>Network in Network (NiN)</vt:lpstr>
      <vt:lpstr>Improving ResNets...</vt:lpstr>
      <vt:lpstr>Improving ResNets...</vt:lpstr>
      <vt:lpstr>Improving ResNets... Aggregated Residual Transformations for Deep</vt:lpstr>
      <vt:lpstr>Improving ResNets... Deep Networks with Stochastic Depth</vt:lpstr>
      <vt:lpstr>Beyond ResNets...</vt:lpstr>
      <vt:lpstr>Beyond ResNets...</vt:lpstr>
      <vt:lpstr>Efficient networks...</vt:lpstr>
      <vt:lpstr>PowerPoint Presentation</vt:lpstr>
      <vt:lpstr>Summary: CNN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28</cp:revision>
  <dcterms:created xsi:type="dcterms:W3CDTF">2019-06-10T14:48:05Z</dcterms:created>
  <dcterms:modified xsi:type="dcterms:W3CDTF">2019-08-01T05:36:57Z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